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 u="sng">
                <a:solidFill>
                  <a:srgbClr val="FF000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 u="sng">
                <a:solidFill>
                  <a:srgbClr val="FF000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2400" y="380479"/>
            <a:ext cx="8839200" cy="0"/>
          </a:xfrm>
          <a:custGeom>
            <a:avLst/>
            <a:gdLst/>
            <a:ahLst/>
            <a:cxnLst/>
            <a:rect l="l" t="t" r="r" b="b"/>
            <a:pathLst>
              <a:path w="8839200" h="0">
                <a:moveTo>
                  <a:pt x="0" y="0"/>
                </a:moveTo>
                <a:lnTo>
                  <a:pt x="88392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2400" y="4694483"/>
            <a:ext cx="8839200" cy="0"/>
          </a:xfrm>
          <a:custGeom>
            <a:avLst/>
            <a:gdLst/>
            <a:ahLst/>
            <a:cxnLst/>
            <a:rect l="l" t="t" r="r" b="b"/>
            <a:pathLst>
              <a:path w="8839200" h="0">
                <a:moveTo>
                  <a:pt x="0" y="0"/>
                </a:moveTo>
                <a:lnTo>
                  <a:pt x="88392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 u="sng">
                <a:solidFill>
                  <a:srgbClr val="FF000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2400" y="4694483"/>
            <a:ext cx="8839200" cy="0"/>
          </a:xfrm>
          <a:custGeom>
            <a:avLst/>
            <a:gdLst/>
            <a:ahLst/>
            <a:cxnLst/>
            <a:rect l="l" t="t" r="r" b="b"/>
            <a:pathLst>
              <a:path w="8839200" h="0">
                <a:moveTo>
                  <a:pt x="0" y="0"/>
                </a:moveTo>
                <a:lnTo>
                  <a:pt x="88392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9700" y="-43129"/>
            <a:ext cx="886460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 u="sng">
                <a:solidFill>
                  <a:srgbClr val="FF000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72792" y="1823995"/>
            <a:ext cx="4598415" cy="303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4365523" y="4776906"/>
            <a:ext cx="368935" cy="301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d.schmidt@vanderbilt.edu" TargetMode="External"/><Relationship Id="rId3" Type="http://schemas.openxmlformats.org/officeDocument/2006/relationships/hyperlink" Target="http://www.dre.vanderbilt.edu/~schmidt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jpg"/><Relationship Id="rId6" Type="http://schemas.openxmlformats.org/officeDocument/2006/relationships/image" Target="../media/image3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3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4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5.jpg"/><Relationship Id="rId4" Type="http://schemas.openxmlformats.org/officeDocument/2006/relationships/image" Target="../media/image26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hyperlink" Target="http://www.vogella.com/tutorials/AndroidIntent/article.html#intents_implicit" TargetMode="Externa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38.png"/><Relationship Id="rId6" Type="http://schemas.openxmlformats.org/officeDocument/2006/relationships/hyperlink" Target="http://www.vogella.com/tutorials/AndroidIntent/article.html#intents_explicit" TargetMode="Externa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hyperlink" Target="https://developer.android.com/guide/components/intents-filters.html" TargetMode="Externa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Relationship Id="rId6" Type="http://schemas.openxmlformats.org/officeDocument/2006/relationships/image" Target="../media/image46.jpg"/><Relationship Id="rId7" Type="http://schemas.openxmlformats.org/officeDocument/2006/relationships/image" Target="../media/image47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image" Target="../media/image46.jpg"/><Relationship Id="rId8" Type="http://schemas.openxmlformats.org/officeDocument/2006/relationships/hyperlink" Target="https://anatomyofandroid.com/2013/10/16/activity-manager" TargetMode="Externa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image" Target="../media/image46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54.png"/><Relationship Id="rId4" Type="http://schemas.openxmlformats.org/officeDocument/2006/relationships/hyperlink" Target="http://developer.android.com/reference/android/content/Intent.html" TargetMode="Externa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55.jpg"/><Relationship Id="rId4" Type="http://schemas.openxmlformats.org/officeDocument/2006/relationships/image" Target="../media/image56.jpg"/><Relationship Id="rId5" Type="http://schemas.openxmlformats.org/officeDocument/2006/relationships/image" Target="../media/image57.jpg"/><Relationship Id="rId6" Type="http://schemas.openxmlformats.org/officeDocument/2006/relationships/hyperlink" Target="http://developer.android.com/reference/android/content/Intent.html" TargetMode="Externa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Relationship Id="rId3" Type="http://schemas.openxmlformats.org/officeDocument/2006/relationships/image" Target="../media/image59.jpg"/><Relationship Id="rId4" Type="http://schemas.openxmlformats.org/officeDocument/2006/relationships/image" Target="../media/image60.jpg"/><Relationship Id="rId5" Type="http://schemas.openxmlformats.org/officeDocument/2006/relationships/image" Target="../media/image61.jpg"/><Relationship Id="rId6" Type="http://schemas.openxmlformats.org/officeDocument/2006/relationships/image" Target="../media/image11.png"/><Relationship Id="rId7" Type="http://schemas.openxmlformats.org/officeDocument/2006/relationships/hyperlink" Target="http://developer.android.com/reference/android/content/Intent.html" TargetMode="Externa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58.jpg"/><Relationship Id="rId4" Type="http://schemas.openxmlformats.org/officeDocument/2006/relationships/image" Target="../media/image59.jpg"/><Relationship Id="rId5" Type="http://schemas.openxmlformats.org/officeDocument/2006/relationships/image" Target="../media/image60.jpg"/><Relationship Id="rId6" Type="http://schemas.openxmlformats.org/officeDocument/2006/relationships/image" Target="../media/image61.jpg"/><Relationship Id="rId7" Type="http://schemas.openxmlformats.org/officeDocument/2006/relationships/image" Target="../media/image63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hyperlink" Target="https://developer.android.com/training/basics/intents/sending.html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8.png"/><Relationship Id="rId4" Type="http://schemas.openxmlformats.org/officeDocument/2006/relationships/image" Target="../media/image67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8.png"/><Relationship Id="rId4" Type="http://schemas.openxmlformats.org/officeDocument/2006/relationships/image" Target="../media/image67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hyperlink" Target="http://docs.oracle.com/javase/1.5.0/docs/guide/language/varargs.html" TargetMode="Externa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79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79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79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hyperlink" Target="http://developer.android.com/reference/android/content/Intent.html" TargetMode="Externa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hyperlink" Target="http://developer.android.com/reference/android/content/Intent.html" TargetMode="Externa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8.png"/><Relationship Id="rId4" Type="http://schemas.openxmlformats.org/officeDocument/2006/relationships/image" Target="../media/image19.jpg"/><Relationship Id="rId5" Type="http://schemas.openxmlformats.org/officeDocument/2006/relationships/hyperlink" Target="http://developer.android.com/reference/android/content/Intent.html" TargetMode="Externa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6507" y="99448"/>
            <a:ext cx="6106795" cy="1488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329815" marR="5080" indent="-2317750">
              <a:lnSpc>
                <a:spcPct val="120000"/>
              </a:lnSpc>
              <a:spcBef>
                <a:spcPts val="100"/>
              </a:spcBef>
            </a:pPr>
            <a:r>
              <a:rPr dirty="0" u="none" sz="4000" spc="-10">
                <a:latin typeface="Impact"/>
                <a:cs typeface="Impact"/>
              </a:rPr>
              <a:t>Elements </a:t>
            </a:r>
            <a:r>
              <a:rPr dirty="0" u="none" sz="4000" spc="-5">
                <a:latin typeface="Impact"/>
                <a:cs typeface="Impact"/>
              </a:rPr>
              <a:t>of an </a:t>
            </a:r>
            <a:r>
              <a:rPr dirty="0" u="none" sz="4000" spc="-10">
                <a:latin typeface="Impact"/>
                <a:cs typeface="Impact"/>
              </a:rPr>
              <a:t>Android Intent  </a:t>
            </a:r>
            <a:r>
              <a:rPr dirty="0" u="none" sz="4000" spc="-5">
                <a:latin typeface="Impact"/>
                <a:cs typeface="Impact"/>
              </a:rPr>
              <a:t>(Part</a:t>
            </a:r>
            <a:r>
              <a:rPr dirty="0" u="none" sz="4000" spc="10">
                <a:latin typeface="Impact"/>
                <a:cs typeface="Impact"/>
              </a:rPr>
              <a:t> </a:t>
            </a:r>
            <a:r>
              <a:rPr dirty="0" u="none" sz="4000" spc="-5">
                <a:latin typeface="Impact"/>
                <a:cs typeface="Impact"/>
              </a:rPr>
              <a:t>1)</a:t>
            </a:r>
            <a:endParaRPr sz="4000">
              <a:latin typeface="Impact"/>
              <a:cs typeface="Impac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72792" y="1823995"/>
            <a:ext cx="4305935" cy="303784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905510">
              <a:lnSpc>
                <a:spcPct val="100000"/>
              </a:lnSpc>
              <a:spcBef>
                <a:spcPts val="420"/>
              </a:spcBef>
            </a:pPr>
            <a:r>
              <a:rPr dirty="0" sz="2800" spc="-5">
                <a:solidFill>
                  <a:srgbClr val="336699"/>
                </a:solidFill>
                <a:latin typeface="Impact"/>
                <a:cs typeface="Impact"/>
              </a:rPr>
              <a:t>Douglas C.</a:t>
            </a:r>
            <a:r>
              <a:rPr dirty="0" sz="2800" spc="-30">
                <a:solidFill>
                  <a:srgbClr val="336699"/>
                </a:solidFill>
                <a:latin typeface="Impact"/>
                <a:cs typeface="Impact"/>
              </a:rPr>
              <a:t> </a:t>
            </a:r>
            <a:r>
              <a:rPr dirty="0" sz="2800" spc="-5">
                <a:solidFill>
                  <a:srgbClr val="336699"/>
                </a:solidFill>
                <a:latin typeface="Impact"/>
                <a:cs typeface="Impact"/>
              </a:rPr>
              <a:t>Schmidt</a:t>
            </a:r>
            <a:endParaRPr sz="2800">
              <a:latin typeface="Impact"/>
              <a:cs typeface="Impact"/>
            </a:endParaRPr>
          </a:p>
          <a:p>
            <a:pPr marL="12700" marR="5080" indent="688340">
              <a:lnSpc>
                <a:spcPts val="3170"/>
              </a:lnSpc>
              <a:spcBef>
                <a:spcPts val="145"/>
              </a:spcBef>
            </a:pPr>
            <a:r>
              <a:rPr dirty="0" u="heavy" sz="24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Impact"/>
                <a:cs typeface="Impact"/>
                <a:hlinkClick r:id="rId2"/>
              </a:rPr>
              <a:t>d.schmidt@vanderbilt.edu </a:t>
            </a:r>
            <a:r>
              <a:rPr dirty="0" sz="2400">
                <a:solidFill>
                  <a:srgbClr val="336699"/>
                </a:solidFill>
                <a:latin typeface="Impact"/>
                <a:cs typeface="Impact"/>
                <a:hlinkClick r:id="rId3"/>
              </a:rPr>
              <a:t> </a:t>
            </a:r>
            <a:r>
              <a:rPr dirty="0" sz="2400" spc="-5">
                <a:solidFill>
                  <a:srgbClr val="336699"/>
                </a:solidFill>
                <a:latin typeface="Impact"/>
                <a:cs typeface="Impact"/>
                <a:hlinkClick r:id="rId3"/>
              </a:rPr>
              <a:t>www.</a:t>
            </a:r>
            <a:r>
              <a:rPr dirty="0" sz="2400" spc="-5">
                <a:solidFill>
                  <a:srgbClr val="336699"/>
                </a:solidFill>
                <a:latin typeface="Impact"/>
                <a:cs typeface="Impact"/>
                <a:hlinkClick r:id="rId3"/>
              </a:rPr>
              <a:t>dr</a:t>
            </a:r>
            <a:r>
              <a:rPr dirty="0" sz="2400" spc="-10">
                <a:solidFill>
                  <a:srgbClr val="336699"/>
                </a:solidFill>
                <a:latin typeface="Impact"/>
                <a:cs typeface="Impact"/>
                <a:hlinkClick r:id="rId3"/>
              </a:rPr>
              <a:t>e</a:t>
            </a:r>
            <a:r>
              <a:rPr dirty="0" sz="2400">
                <a:solidFill>
                  <a:srgbClr val="336699"/>
                </a:solidFill>
                <a:latin typeface="Impact"/>
                <a:cs typeface="Impact"/>
                <a:hlinkClick r:id="rId3"/>
              </a:rPr>
              <a:t>.</a:t>
            </a:r>
            <a:r>
              <a:rPr dirty="0" sz="2400" spc="-5">
                <a:solidFill>
                  <a:srgbClr val="336699"/>
                </a:solidFill>
                <a:latin typeface="Impact"/>
                <a:cs typeface="Impact"/>
                <a:hlinkClick r:id="rId3"/>
              </a:rPr>
              <a:t>v</a:t>
            </a:r>
            <a:r>
              <a:rPr dirty="0" sz="2400">
                <a:solidFill>
                  <a:srgbClr val="336699"/>
                </a:solidFill>
                <a:latin typeface="Impact"/>
                <a:cs typeface="Impact"/>
                <a:hlinkClick r:id="rId3"/>
              </a:rPr>
              <a:t>and</a:t>
            </a:r>
            <a:r>
              <a:rPr dirty="0" sz="2400" spc="-10">
                <a:solidFill>
                  <a:srgbClr val="336699"/>
                </a:solidFill>
                <a:latin typeface="Impact"/>
                <a:cs typeface="Impact"/>
                <a:hlinkClick r:id="rId3"/>
              </a:rPr>
              <a:t>e</a:t>
            </a:r>
            <a:r>
              <a:rPr dirty="0" sz="2400">
                <a:solidFill>
                  <a:srgbClr val="336699"/>
                </a:solidFill>
                <a:latin typeface="Impact"/>
                <a:cs typeface="Impact"/>
                <a:hlinkClick r:id="rId3"/>
              </a:rPr>
              <a:t>rbil</a:t>
            </a:r>
            <a:r>
              <a:rPr dirty="0" sz="2400" spc="70">
                <a:solidFill>
                  <a:srgbClr val="336699"/>
                </a:solidFill>
                <a:latin typeface="Impact"/>
                <a:cs typeface="Impact"/>
                <a:hlinkClick r:id="rId3"/>
              </a:rPr>
              <a:t>t</a:t>
            </a:r>
            <a:r>
              <a:rPr dirty="0" sz="2400">
                <a:solidFill>
                  <a:srgbClr val="336699"/>
                </a:solidFill>
                <a:latin typeface="Impact"/>
                <a:cs typeface="Impact"/>
                <a:hlinkClick r:id="rId3"/>
              </a:rPr>
              <a:t>.</a:t>
            </a:r>
            <a:r>
              <a:rPr dirty="0" sz="2400" spc="-10">
                <a:solidFill>
                  <a:srgbClr val="336699"/>
                </a:solidFill>
                <a:latin typeface="Impact"/>
                <a:cs typeface="Impact"/>
                <a:hlinkClick r:id="rId3"/>
              </a:rPr>
              <a:t>e</a:t>
            </a:r>
            <a:r>
              <a:rPr dirty="0" sz="2400">
                <a:solidFill>
                  <a:srgbClr val="336699"/>
                </a:solidFill>
                <a:latin typeface="Impact"/>
                <a:cs typeface="Impact"/>
                <a:hlinkClick r:id="rId3"/>
              </a:rPr>
              <a:t>d</a:t>
            </a:r>
            <a:r>
              <a:rPr dirty="0" sz="2400" spc="-5">
                <a:solidFill>
                  <a:srgbClr val="336699"/>
                </a:solidFill>
                <a:latin typeface="Impact"/>
                <a:cs typeface="Impact"/>
                <a:hlinkClick r:id="rId3"/>
              </a:rPr>
              <a:t>u</a:t>
            </a:r>
            <a:r>
              <a:rPr dirty="0" sz="2400" spc="-5">
                <a:solidFill>
                  <a:srgbClr val="336699"/>
                </a:solidFill>
                <a:latin typeface="Impact"/>
                <a:cs typeface="Impact"/>
                <a:hlinkClick r:id="rId3"/>
              </a:rPr>
              <a:t>/</a:t>
            </a:r>
            <a:r>
              <a:rPr dirty="0" sz="2400">
                <a:solidFill>
                  <a:srgbClr val="336699"/>
                </a:solidFill>
                <a:latin typeface="Impact"/>
                <a:cs typeface="Impact"/>
                <a:hlinkClick r:id="rId3"/>
              </a:rPr>
              <a:t>~</a:t>
            </a:r>
            <a:r>
              <a:rPr dirty="0" sz="2400" spc="-5">
                <a:solidFill>
                  <a:srgbClr val="336699"/>
                </a:solidFill>
                <a:latin typeface="Impact"/>
                <a:cs typeface="Impact"/>
                <a:hlinkClick r:id="rId3"/>
              </a:rPr>
              <a:t>s</a:t>
            </a:r>
            <a:r>
              <a:rPr dirty="0" sz="2400">
                <a:solidFill>
                  <a:srgbClr val="336699"/>
                </a:solidFill>
                <a:latin typeface="Impact"/>
                <a:cs typeface="Impact"/>
                <a:hlinkClick r:id="rId3"/>
              </a:rPr>
              <a:t>ch</a:t>
            </a:r>
            <a:r>
              <a:rPr dirty="0" sz="2400" spc="-5">
                <a:solidFill>
                  <a:srgbClr val="336699"/>
                </a:solidFill>
                <a:latin typeface="Impact"/>
                <a:cs typeface="Impact"/>
                <a:hlinkClick r:id="rId3"/>
              </a:rPr>
              <a:t>m</a:t>
            </a:r>
            <a:r>
              <a:rPr dirty="0" sz="2400">
                <a:solidFill>
                  <a:srgbClr val="336699"/>
                </a:solidFill>
                <a:latin typeface="Impact"/>
                <a:cs typeface="Impact"/>
                <a:hlinkClick r:id="rId3"/>
              </a:rPr>
              <a:t>idt</a:t>
            </a:r>
            <a:endParaRPr sz="2400">
              <a:latin typeface="Impact"/>
              <a:cs typeface="Impac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Impact"/>
              <a:cs typeface="Impact"/>
            </a:endParaRPr>
          </a:p>
          <a:p>
            <a:pPr algn="ctr" marL="694690" marR="397510" indent="1905">
              <a:lnSpc>
                <a:spcPts val="2590"/>
              </a:lnSpc>
              <a:spcBef>
                <a:spcPts val="5"/>
              </a:spcBef>
            </a:pPr>
            <a:r>
              <a:rPr dirty="0" sz="2400" spc="-5">
                <a:solidFill>
                  <a:srgbClr val="336699"/>
                </a:solidFill>
                <a:latin typeface="Impact"/>
                <a:cs typeface="Impact"/>
              </a:rPr>
              <a:t>Institute for Software  Integrated Systems  Vanderbilt </a:t>
            </a:r>
            <a:r>
              <a:rPr dirty="0" sz="2400">
                <a:solidFill>
                  <a:srgbClr val="336699"/>
                </a:solidFill>
                <a:latin typeface="Impact"/>
                <a:cs typeface="Impact"/>
              </a:rPr>
              <a:t>University  </a:t>
            </a:r>
            <a:r>
              <a:rPr dirty="0" sz="2400" spc="-5">
                <a:solidFill>
                  <a:srgbClr val="336699"/>
                </a:solidFill>
                <a:latin typeface="Impact"/>
                <a:cs typeface="Impact"/>
              </a:rPr>
              <a:t>Nashville, </a:t>
            </a:r>
            <a:r>
              <a:rPr dirty="0" sz="2400" spc="-15">
                <a:solidFill>
                  <a:srgbClr val="336699"/>
                </a:solidFill>
                <a:latin typeface="Impact"/>
                <a:cs typeface="Impact"/>
              </a:rPr>
              <a:t>Tennessee,</a:t>
            </a:r>
            <a:r>
              <a:rPr dirty="0" sz="2400" spc="-50">
                <a:solidFill>
                  <a:srgbClr val="336699"/>
                </a:solidFill>
                <a:latin typeface="Impact"/>
                <a:cs typeface="Impact"/>
              </a:rPr>
              <a:t> </a:t>
            </a:r>
            <a:r>
              <a:rPr dirty="0" sz="2400" spc="-5">
                <a:solidFill>
                  <a:srgbClr val="336699"/>
                </a:solidFill>
                <a:latin typeface="Impact"/>
                <a:cs typeface="Impact"/>
              </a:rPr>
              <a:t>USA</a:t>
            </a:r>
            <a:endParaRPr sz="2400">
              <a:latin typeface="Impact"/>
              <a:cs typeface="Impac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76952" y="2088975"/>
            <a:ext cx="1388110" cy="2000250"/>
            <a:chOff x="476952" y="2088975"/>
            <a:chExt cx="1388110" cy="2000250"/>
          </a:xfrm>
        </p:grpSpPr>
        <p:sp>
          <p:nvSpPr>
            <p:cNvPr id="5" name="object 5"/>
            <p:cNvSpPr/>
            <p:nvPr/>
          </p:nvSpPr>
          <p:spPr>
            <a:xfrm>
              <a:off x="476961" y="2088975"/>
              <a:ext cx="1387834" cy="8140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76952" y="2926638"/>
              <a:ext cx="1387839" cy="116201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981697" y="2088978"/>
            <a:ext cx="1636699" cy="21187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72" y="422617"/>
            <a:ext cx="4095750" cy="1322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latin typeface="Tahoma"/>
                <a:cs typeface="Tahoma"/>
              </a:rPr>
              <a:t>T</a:t>
            </a:r>
            <a:r>
              <a:rPr dirty="0" sz="2000">
                <a:latin typeface="Tahoma"/>
                <a:cs typeface="Tahoma"/>
              </a:rPr>
              <a:t>hese elements </a:t>
            </a:r>
            <a:r>
              <a:rPr dirty="0" sz="2000" spc="-5">
                <a:latin typeface="Tahoma"/>
                <a:cs typeface="Tahoma"/>
              </a:rPr>
              <a:t>define </a:t>
            </a:r>
            <a:r>
              <a:rPr dirty="0" sz="2000">
                <a:latin typeface="Tahoma"/>
                <a:cs typeface="Tahoma"/>
              </a:rPr>
              <a:t>a</a:t>
            </a:r>
            <a:r>
              <a:rPr dirty="0" sz="2000" spc="-11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language  </a:t>
            </a:r>
            <a:r>
              <a:rPr dirty="0" sz="2000">
                <a:latin typeface="Tahoma"/>
                <a:cs typeface="Tahoma"/>
              </a:rPr>
              <a:t>for expressing </a:t>
            </a:r>
            <a:r>
              <a:rPr dirty="0" sz="2000" spc="-5">
                <a:latin typeface="Tahoma"/>
                <a:cs typeface="Tahoma"/>
              </a:rPr>
              <a:t>user </a:t>
            </a:r>
            <a:r>
              <a:rPr dirty="0" sz="2000">
                <a:latin typeface="Tahoma"/>
                <a:cs typeface="Tahoma"/>
              </a:rPr>
              <a:t>“intent”,</a:t>
            </a:r>
            <a:r>
              <a:rPr dirty="0" sz="2000" spc="-1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e.g.</a:t>
            </a:r>
            <a:endParaRPr sz="2000">
              <a:latin typeface="Tahoma"/>
              <a:cs typeface="Tahoma"/>
            </a:endParaRPr>
          </a:p>
          <a:p>
            <a:pPr lvl="1" marL="469900" marR="2094230" indent="-224154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469265" algn="l"/>
                <a:tab pos="470534" algn="l"/>
              </a:tabLst>
            </a:pPr>
            <a:r>
              <a:rPr dirty="0" sz="2000">
                <a:latin typeface="Tahoma"/>
                <a:cs typeface="Tahoma"/>
              </a:rPr>
              <a:t>“map a</a:t>
            </a:r>
            <a:r>
              <a:rPr dirty="0" sz="2000" spc="-114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street  address”</a:t>
            </a:r>
            <a:endParaRPr sz="2000">
              <a:latin typeface="Tahoma"/>
              <a:cs typeface="Tahom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414443" y="467182"/>
          <a:ext cx="4666615" cy="4119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6965"/>
                <a:gridCol w="3529329"/>
              </a:tblGrid>
              <a:tr h="281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Element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Purpose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Name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648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Name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 component to handle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r>
                        <a:rPr dirty="0" sz="1600" spc="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(optional)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1043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Action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90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A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string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naming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operation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perform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or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case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broadcast  intents the event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has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occurred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&amp; is being</a:t>
                      </a:r>
                      <a:r>
                        <a:rPr dirty="0" sz="160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reported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851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URI of data to be acted on &amp;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 MIME type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of that</a:t>
                      </a:r>
                      <a:r>
                        <a:rPr dirty="0" sz="1600" spc="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Category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089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Tahoma"/>
                          <a:cs typeface="Tahoma"/>
                        </a:rPr>
                        <a:t>String giving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about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action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</a:t>
                      </a:r>
                      <a:r>
                        <a:rPr dirty="0" sz="1600" spc="5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execute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80010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Extras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879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25">
                          <a:latin typeface="Tahoma"/>
                          <a:cs typeface="Tahoma"/>
                        </a:rPr>
                        <a:t>Key-value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pairs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information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should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be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delivered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component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handling the</a:t>
                      </a:r>
                      <a:r>
                        <a:rPr dirty="0" sz="1600" spc="6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3124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Flags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Flags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various</a:t>
                      </a:r>
                      <a:r>
                        <a:rPr dirty="0" sz="1600" spc="4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sorts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041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Elements </a:t>
            </a:r>
            <a:r>
              <a:rPr dirty="0" spc="-10"/>
              <a:t>in </a:t>
            </a:r>
            <a:r>
              <a:rPr dirty="0" spc="-5"/>
              <a:t>an Android</a:t>
            </a:r>
            <a:r>
              <a:rPr dirty="0" spc="95"/>
              <a:t> </a:t>
            </a:r>
            <a:r>
              <a:rPr dirty="0" spc="-5"/>
              <a:t>Intent	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531706" y="1189572"/>
            <a:ext cx="1727200" cy="3358515"/>
            <a:chOff x="2531706" y="1189572"/>
            <a:chExt cx="1727200" cy="3358515"/>
          </a:xfrm>
        </p:grpSpPr>
        <p:sp>
          <p:nvSpPr>
            <p:cNvPr id="6" name="object 6"/>
            <p:cNvSpPr/>
            <p:nvPr/>
          </p:nvSpPr>
          <p:spPr>
            <a:xfrm>
              <a:off x="2531706" y="1189572"/>
              <a:ext cx="1726805" cy="33579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631719" y="1716825"/>
              <a:ext cx="1527136" cy="22234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72" y="422617"/>
            <a:ext cx="4095750" cy="1016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latin typeface="Tahoma"/>
                <a:cs typeface="Tahoma"/>
              </a:rPr>
              <a:t>T</a:t>
            </a:r>
            <a:r>
              <a:rPr dirty="0" sz="2000">
                <a:latin typeface="Tahoma"/>
                <a:cs typeface="Tahoma"/>
              </a:rPr>
              <a:t>hese elements </a:t>
            </a:r>
            <a:r>
              <a:rPr dirty="0" sz="2000" spc="-5">
                <a:latin typeface="Tahoma"/>
                <a:cs typeface="Tahoma"/>
              </a:rPr>
              <a:t>define </a:t>
            </a:r>
            <a:r>
              <a:rPr dirty="0" sz="2000">
                <a:latin typeface="Tahoma"/>
                <a:cs typeface="Tahoma"/>
              </a:rPr>
              <a:t>a</a:t>
            </a:r>
            <a:r>
              <a:rPr dirty="0" sz="2000" spc="-11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language  </a:t>
            </a:r>
            <a:r>
              <a:rPr dirty="0" sz="2000">
                <a:latin typeface="Tahoma"/>
                <a:cs typeface="Tahoma"/>
              </a:rPr>
              <a:t>for expressing </a:t>
            </a:r>
            <a:r>
              <a:rPr dirty="0" sz="2000" spc="-5">
                <a:latin typeface="Tahoma"/>
                <a:cs typeface="Tahoma"/>
              </a:rPr>
              <a:t>user </a:t>
            </a:r>
            <a:r>
              <a:rPr dirty="0" sz="2000">
                <a:latin typeface="Tahoma"/>
                <a:cs typeface="Tahoma"/>
              </a:rPr>
              <a:t>“intent”,</a:t>
            </a:r>
            <a:r>
              <a:rPr dirty="0" sz="2000" spc="-1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e.g.</a:t>
            </a:r>
            <a:endParaRPr sz="2000">
              <a:latin typeface="Tahoma"/>
              <a:cs typeface="Tahoma"/>
            </a:endParaRPr>
          </a:p>
          <a:p>
            <a:pPr lvl="1" marL="469900" indent="-22479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469265" algn="l"/>
                <a:tab pos="470534" algn="l"/>
              </a:tabLst>
            </a:pPr>
            <a:r>
              <a:rPr dirty="0" sz="2000">
                <a:latin typeface="Tahoma"/>
                <a:cs typeface="Tahoma"/>
              </a:rPr>
              <a:t>“read an</a:t>
            </a:r>
            <a:r>
              <a:rPr dirty="0" sz="2000" spc="-4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email”</a:t>
            </a:r>
            <a:endParaRPr sz="2000">
              <a:latin typeface="Tahoma"/>
              <a:cs typeface="Tahom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414443" y="467182"/>
          <a:ext cx="4666615" cy="4119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6965"/>
                <a:gridCol w="3529329"/>
              </a:tblGrid>
              <a:tr h="281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Element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Purpose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Name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648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Name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 component to handle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r>
                        <a:rPr dirty="0" sz="1600" spc="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(optional)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1043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Action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90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A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string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naming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operation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perform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or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case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broadcast  intents the event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has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occurred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&amp; is being</a:t>
                      </a:r>
                      <a:r>
                        <a:rPr dirty="0" sz="160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reported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851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URI of data to be acted on &amp;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 MIME type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of that</a:t>
                      </a:r>
                      <a:r>
                        <a:rPr dirty="0" sz="1600" spc="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Category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089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Tahoma"/>
                          <a:cs typeface="Tahoma"/>
                        </a:rPr>
                        <a:t>String giving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about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action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</a:t>
                      </a:r>
                      <a:r>
                        <a:rPr dirty="0" sz="1600" spc="5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execute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80010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Extras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879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25">
                          <a:latin typeface="Tahoma"/>
                          <a:cs typeface="Tahoma"/>
                        </a:rPr>
                        <a:t>Key-value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pairs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information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should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be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delivered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component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handling the</a:t>
                      </a:r>
                      <a:r>
                        <a:rPr dirty="0" sz="1600" spc="6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3124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Flags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Flags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various</a:t>
                      </a:r>
                      <a:r>
                        <a:rPr dirty="0" sz="1600" spc="4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sorts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041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Elements </a:t>
            </a:r>
            <a:r>
              <a:rPr dirty="0" spc="-10"/>
              <a:t>in </a:t>
            </a:r>
            <a:r>
              <a:rPr dirty="0" spc="-5"/>
              <a:t>an Android</a:t>
            </a:r>
            <a:r>
              <a:rPr dirty="0" spc="95"/>
              <a:t> </a:t>
            </a:r>
            <a:r>
              <a:rPr dirty="0" spc="-5"/>
              <a:t>Intent	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531706" y="1189572"/>
            <a:ext cx="1727200" cy="3358515"/>
            <a:chOff x="2531706" y="1189572"/>
            <a:chExt cx="1727200" cy="3358515"/>
          </a:xfrm>
        </p:grpSpPr>
        <p:sp>
          <p:nvSpPr>
            <p:cNvPr id="6" name="object 6"/>
            <p:cNvSpPr/>
            <p:nvPr/>
          </p:nvSpPr>
          <p:spPr>
            <a:xfrm>
              <a:off x="2531706" y="1189572"/>
              <a:ext cx="1726805" cy="33579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641053" y="1722800"/>
              <a:ext cx="1527136" cy="22513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72" y="422617"/>
            <a:ext cx="4095750" cy="1016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latin typeface="Tahoma"/>
                <a:cs typeface="Tahoma"/>
              </a:rPr>
              <a:t>T</a:t>
            </a:r>
            <a:r>
              <a:rPr dirty="0" sz="2000">
                <a:latin typeface="Tahoma"/>
                <a:cs typeface="Tahoma"/>
              </a:rPr>
              <a:t>hese elements </a:t>
            </a:r>
            <a:r>
              <a:rPr dirty="0" sz="2000" spc="-5">
                <a:latin typeface="Tahoma"/>
                <a:cs typeface="Tahoma"/>
              </a:rPr>
              <a:t>define </a:t>
            </a:r>
            <a:r>
              <a:rPr dirty="0" sz="2000">
                <a:latin typeface="Tahoma"/>
                <a:cs typeface="Tahoma"/>
              </a:rPr>
              <a:t>a</a:t>
            </a:r>
            <a:r>
              <a:rPr dirty="0" sz="2000" spc="-11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language  </a:t>
            </a:r>
            <a:r>
              <a:rPr dirty="0" sz="2000">
                <a:latin typeface="Tahoma"/>
                <a:cs typeface="Tahoma"/>
              </a:rPr>
              <a:t>for expressing </a:t>
            </a:r>
            <a:r>
              <a:rPr dirty="0" sz="2000" spc="-5">
                <a:latin typeface="Tahoma"/>
                <a:cs typeface="Tahoma"/>
              </a:rPr>
              <a:t>user </a:t>
            </a:r>
            <a:r>
              <a:rPr dirty="0" sz="2000">
                <a:latin typeface="Tahoma"/>
                <a:cs typeface="Tahoma"/>
              </a:rPr>
              <a:t>“intent”,</a:t>
            </a:r>
            <a:r>
              <a:rPr dirty="0" sz="2000" spc="-1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e.g.</a:t>
            </a:r>
            <a:endParaRPr sz="2000">
              <a:latin typeface="Tahoma"/>
              <a:cs typeface="Tahoma"/>
            </a:endParaRPr>
          </a:p>
          <a:p>
            <a:pPr lvl="1" marL="469900" indent="-22479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469265" algn="l"/>
                <a:tab pos="470534" algn="l"/>
              </a:tabLst>
            </a:pPr>
            <a:r>
              <a:rPr dirty="0" sz="2000">
                <a:latin typeface="Tahoma"/>
                <a:cs typeface="Tahoma"/>
              </a:rPr>
              <a:t>“browse a</a:t>
            </a:r>
            <a:r>
              <a:rPr dirty="0" sz="2000" spc="-4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URL”</a:t>
            </a:r>
            <a:endParaRPr sz="2000">
              <a:latin typeface="Tahoma"/>
              <a:cs typeface="Tahom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414443" y="467182"/>
          <a:ext cx="4666615" cy="4119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6965"/>
                <a:gridCol w="3529329"/>
              </a:tblGrid>
              <a:tr h="281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Element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Purpose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Name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648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Name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 component to handle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r>
                        <a:rPr dirty="0" sz="1600" spc="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(optional)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1043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Action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90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A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string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naming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operation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perform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or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case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broadcast  intents the event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has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occurred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&amp; is being</a:t>
                      </a:r>
                      <a:r>
                        <a:rPr dirty="0" sz="160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reported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851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URI of data to be acted on &amp;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 MIME type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of that</a:t>
                      </a:r>
                      <a:r>
                        <a:rPr dirty="0" sz="1600" spc="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Category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089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Tahoma"/>
                          <a:cs typeface="Tahoma"/>
                        </a:rPr>
                        <a:t>String giving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about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action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</a:t>
                      </a:r>
                      <a:r>
                        <a:rPr dirty="0" sz="1600" spc="5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execute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80010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Extras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879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25">
                          <a:latin typeface="Tahoma"/>
                          <a:cs typeface="Tahoma"/>
                        </a:rPr>
                        <a:t>Key-value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pairs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information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should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be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delivered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component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handling the</a:t>
                      </a:r>
                      <a:r>
                        <a:rPr dirty="0" sz="1600" spc="6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3124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Flags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Flags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various</a:t>
                      </a:r>
                      <a:r>
                        <a:rPr dirty="0" sz="1600" spc="4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sorts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041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Elements </a:t>
            </a:r>
            <a:r>
              <a:rPr dirty="0" spc="-10"/>
              <a:t>in </a:t>
            </a:r>
            <a:r>
              <a:rPr dirty="0" spc="-5"/>
              <a:t>an Android</a:t>
            </a:r>
            <a:r>
              <a:rPr dirty="0" spc="95"/>
              <a:t> </a:t>
            </a:r>
            <a:r>
              <a:rPr dirty="0" spc="-5"/>
              <a:t>Intent	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531706" y="1189572"/>
            <a:ext cx="1727200" cy="3358515"/>
            <a:chOff x="2531706" y="1189572"/>
            <a:chExt cx="1727200" cy="3358515"/>
          </a:xfrm>
        </p:grpSpPr>
        <p:sp>
          <p:nvSpPr>
            <p:cNvPr id="6" name="object 6"/>
            <p:cNvSpPr/>
            <p:nvPr/>
          </p:nvSpPr>
          <p:spPr>
            <a:xfrm>
              <a:off x="2531706" y="1189572"/>
              <a:ext cx="1726805" cy="33579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629649" y="1592799"/>
              <a:ext cx="1569123" cy="238350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72" y="422617"/>
            <a:ext cx="4095750" cy="1322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latin typeface="Tahoma"/>
                <a:cs typeface="Tahoma"/>
              </a:rPr>
              <a:t>T</a:t>
            </a:r>
            <a:r>
              <a:rPr dirty="0" sz="2000">
                <a:latin typeface="Tahoma"/>
                <a:cs typeface="Tahoma"/>
              </a:rPr>
              <a:t>hese elements </a:t>
            </a:r>
            <a:r>
              <a:rPr dirty="0" sz="2000" spc="-5">
                <a:latin typeface="Tahoma"/>
                <a:cs typeface="Tahoma"/>
              </a:rPr>
              <a:t>define </a:t>
            </a:r>
            <a:r>
              <a:rPr dirty="0" sz="2000">
                <a:latin typeface="Tahoma"/>
                <a:cs typeface="Tahoma"/>
              </a:rPr>
              <a:t>a</a:t>
            </a:r>
            <a:r>
              <a:rPr dirty="0" sz="2000" spc="-11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language  </a:t>
            </a:r>
            <a:r>
              <a:rPr dirty="0" sz="2000">
                <a:latin typeface="Tahoma"/>
                <a:cs typeface="Tahoma"/>
              </a:rPr>
              <a:t>for expressing </a:t>
            </a:r>
            <a:r>
              <a:rPr dirty="0" sz="2000" spc="-5">
                <a:latin typeface="Tahoma"/>
                <a:cs typeface="Tahoma"/>
              </a:rPr>
              <a:t>user </a:t>
            </a:r>
            <a:r>
              <a:rPr dirty="0" sz="2000">
                <a:latin typeface="Tahoma"/>
                <a:cs typeface="Tahoma"/>
              </a:rPr>
              <a:t>“intent”,</a:t>
            </a:r>
            <a:r>
              <a:rPr dirty="0" sz="2000" spc="-1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e.g.</a:t>
            </a:r>
            <a:endParaRPr sz="2000">
              <a:latin typeface="Tahoma"/>
              <a:cs typeface="Tahoma"/>
            </a:endParaRPr>
          </a:p>
          <a:p>
            <a:pPr lvl="1" marL="469900" marR="2113280" indent="-224154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469265" algn="l"/>
                <a:tab pos="470534" algn="l"/>
              </a:tabLst>
            </a:pPr>
            <a:r>
              <a:rPr dirty="0" sz="2000">
                <a:latin typeface="Tahoma"/>
                <a:cs typeface="Tahoma"/>
              </a:rPr>
              <a:t>“call</a:t>
            </a:r>
            <a:r>
              <a:rPr dirty="0" sz="2000" spc="-7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Sauron’s  Palantir”</a:t>
            </a:r>
            <a:endParaRPr sz="2000">
              <a:latin typeface="Tahoma"/>
              <a:cs typeface="Tahom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414443" y="467182"/>
          <a:ext cx="4666615" cy="4119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6965"/>
                <a:gridCol w="3529329"/>
              </a:tblGrid>
              <a:tr h="281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Element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Purpose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Name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648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Name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 component to handle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r>
                        <a:rPr dirty="0" sz="1600" spc="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(optional)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1043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Action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90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A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string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naming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operation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perform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or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case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broadcast  intents the event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has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occurred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&amp; is being</a:t>
                      </a:r>
                      <a:r>
                        <a:rPr dirty="0" sz="160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reported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851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URI of data to be acted on &amp;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 MIME type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of that</a:t>
                      </a:r>
                      <a:r>
                        <a:rPr dirty="0" sz="1600" spc="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Category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089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Tahoma"/>
                          <a:cs typeface="Tahoma"/>
                        </a:rPr>
                        <a:t>String giving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about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action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</a:t>
                      </a:r>
                      <a:r>
                        <a:rPr dirty="0" sz="1600" spc="5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execute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80010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Extras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879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25">
                          <a:latin typeface="Tahoma"/>
                          <a:cs typeface="Tahoma"/>
                        </a:rPr>
                        <a:t>Key-value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pairs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information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should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be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delivered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component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handling the</a:t>
                      </a:r>
                      <a:r>
                        <a:rPr dirty="0" sz="1600" spc="6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3124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Flags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Flags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various</a:t>
                      </a:r>
                      <a:r>
                        <a:rPr dirty="0" sz="1600" spc="4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sorts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041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Elements </a:t>
            </a:r>
            <a:r>
              <a:rPr dirty="0" spc="-10"/>
              <a:t>in </a:t>
            </a:r>
            <a:r>
              <a:rPr dirty="0" spc="-5"/>
              <a:t>an Android</a:t>
            </a:r>
            <a:r>
              <a:rPr dirty="0" spc="95"/>
              <a:t> </a:t>
            </a:r>
            <a:r>
              <a:rPr dirty="0" spc="-5"/>
              <a:t>Intent	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531706" y="1189572"/>
            <a:ext cx="1727200" cy="3358515"/>
            <a:chOff x="2531706" y="1189572"/>
            <a:chExt cx="1727200" cy="3358515"/>
          </a:xfrm>
        </p:grpSpPr>
        <p:sp>
          <p:nvSpPr>
            <p:cNvPr id="6" name="object 6"/>
            <p:cNvSpPr/>
            <p:nvPr/>
          </p:nvSpPr>
          <p:spPr>
            <a:xfrm>
              <a:off x="2531706" y="1189572"/>
              <a:ext cx="1726805" cy="33579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642336" y="1713461"/>
              <a:ext cx="1511820" cy="22467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601980" y="1955304"/>
            <a:ext cx="1562087" cy="15849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5919" y="4687823"/>
            <a:ext cx="5844539" cy="420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3572" y="422617"/>
            <a:ext cx="409575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latin typeface="Tahoma"/>
                <a:cs typeface="Tahoma"/>
              </a:rPr>
              <a:t>T</a:t>
            </a:r>
            <a:r>
              <a:rPr dirty="0" sz="2000">
                <a:latin typeface="Tahoma"/>
                <a:cs typeface="Tahoma"/>
              </a:rPr>
              <a:t>hese elements </a:t>
            </a:r>
            <a:r>
              <a:rPr dirty="0" sz="2000" spc="-5">
                <a:latin typeface="Tahoma"/>
                <a:cs typeface="Tahoma"/>
              </a:rPr>
              <a:t>define </a:t>
            </a:r>
            <a:r>
              <a:rPr dirty="0" sz="2000">
                <a:latin typeface="Tahoma"/>
                <a:cs typeface="Tahoma"/>
              </a:rPr>
              <a:t>a</a:t>
            </a:r>
            <a:r>
              <a:rPr dirty="0" sz="2000" spc="-11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language  </a:t>
            </a:r>
            <a:r>
              <a:rPr dirty="0" sz="2000">
                <a:latin typeface="Tahoma"/>
                <a:cs typeface="Tahoma"/>
              </a:rPr>
              <a:t>for expressing </a:t>
            </a:r>
            <a:r>
              <a:rPr dirty="0" sz="2000" spc="-5">
                <a:latin typeface="Tahoma"/>
                <a:cs typeface="Tahoma"/>
              </a:rPr>
              <a:t>user</a:t>
            </a:r>
            <a:r>
              <a:rPr dirty="0" sz="2000" spc="-8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“intent”</a:t>
            </a:r>
            <a:endParaRPr sz="2000">
              <a:latin typeface="Tahoma"/>
              <a:cs typeface="Tahom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14443" y="467182"/>
          <a:ext cx="4666615" cy="4119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6965"/>
                <a:gridCol w="3529329"/>
              </a:tblGrid>
              <a:tr h="281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Element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Purpose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Name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648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Name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 component to handle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r>
                        <a:rPr dirty="0" sz="1600" spc="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(optional)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1043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Action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90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A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string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naming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operation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perform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or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case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broadcast  intents the event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has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occurred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&amp; is being</a:t>
                      </a:r>
                      <a:r>
                        <a:rPr dirty="0" sz="160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reported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851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URI of data to be acted on &amp;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 MIME type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of that</a:t>
                      </a:r>
                      <a:r>
                        <a:rPr dirty="0" sz="1600" spc="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Category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089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Tahoma"/>
                          <a:cs typeface="Tahoma"/>
                        </a:rPr>
                        <a:t>String giving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about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action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</a:t>
                      </a:r>
                      <a:r>
                        <a:rPr dirty="0" sz="1600" spc="5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execute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80010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Extras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879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25">
                          <a:latin typeface="Tahoma"/>
                          <a:cs typeface="Tahoma"/>
                        </a:rPr>
                        <a:t>Key-value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pairs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information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should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be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delivered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component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handling the</a:t>
                      </a:r>
                      <a:r>
                        <a:rPr dirty="0" sz="1600" spc="6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3124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Flags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Flags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various</a:t>
                      </a:r>
                      <a:r>
                        <a:rPr dirty="0" sz="1600" spc="4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sorts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041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Elements </a:t>
            </a:r>
            <a:r>
              <a:rPr dirty="0" spc="-10"/>
              <a:t>in </a:t>
            </a:r>
            <a:r>
              <a:rPr dirty="0" spc="-5"/>
              <a:t>an Android</a:t>
            </a:r>
            <a:r>
              <a:rPr dirty="0" spc="95"/>
              <a:t> </a:t>
            </a:r>
            <a:r>
              <a:rPr dirty="0" spc="-5"/>
              <a:t>Intent	</a:t>
            </a:r>
          </a:p>
        </p:txBody>
      </p:sp>
      <p:sp>
        <p:nvSpPr>
          <p:cNvPr id="6" name="object 6"/>
          <p:cNvSpPr/>
          <p:nvPr/>
        </p:nvSpPr>
        <p:spPr>
          <a:xfrm>
            <a:off x="537972" y="1167383"/>
            <a:ext cx="3366516" cy="3361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752117" y="4729475"/>
            <a:ext cx="5629275" cy="3492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>
                <a:latin typeface="Tahoma"/>
                <a:cs typeface="Tahoma"/>
              </a:rPr>
              <a:t>Allows apps </a:t>
            </a:r>
            <a:r>
              <a:rPr dirty="0" sz="2000">
                <a:latin typeface="Tahoma"/>
                <a:cs typeface="Tahoma"/>
              </a:rPr>
              <a:t>to </a:t>
            </a:r>
            <a:r>
              <a:rPr dirty="0" sz="2000" spc="-10">
                <a:latin typeface="Tahoma"/>
                <a:cs typeface="Tahoma"/>
              </a:rPr>
              <a:t>focus </a:t>
            </a:r>
            <a:r>
              <a:rPr dirty="0" sz="2000" spc="-245">
                <a:latin typeface="Tahoma"/>
                <a:cs typeface="Tahoma"/>
              </a:rPr>
              <a:t>on</a:t>
            </a:r>
            <a:r>
              <a:rPr dirty="0" baseline="-4629" sz="2700" spc="-367" b="1">
                <a:latin typeface="Tahoma"/>
                <a:cs typeface="Tahoma"/>
              </a:rPr>
              <a:t>1</a:t>
            </a:r>
            <a:r>
              <a:rPr dirty="0" sz="2000" spc="-245">
                <a:latin typeface="Tahoma"/>
                <a:cs typeface="Tahoma"/>
              </a:rPr>
              <a:t>t</a:t>
            </a:r>
            <a:r>
              <a:rPr dirty="0" baseline="-4629" sz="2700" spc="-367" b="1">
                <a:latin typeface="Tahoma"/>
                <a:cs typeface="Tahoma"/>
              </a:rPr>
              <a:t>4</a:t>
            </a:r>
            <a:r>
              <a:rPr dirty="0" sz="2000" spc="-245">
                <a:latin typeface="Tahoma"/>
                <a:cs typeface="Tahoma"/>
              </a:rPr>
              <a:t>he </a:t>
            </a:r>
            <a:r>
              <a:rPr dirty="0" sz="2000" spc="-30">
                <a:latin typeface="Tahoma"/>
                <a:cs typeface="Tahoma"/>
              </a:rPr>
              <a:t>“what,” </a:t>
            </a:r>
            <a:r>
              <a:rPr dirty="0" sz="2000">
                <a:latin typeface="Tahoma"/>
                <a:cs typeface="Tahoma"/>
              </a:rPr>
              <a:t>not the</a:t>
            </a:r>
            <a:r>
              <a:rPr dirty="0" sz="2000" spc="-114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“how”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041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Elements </a:t>
            </a:r>
            <a:r>
              <a:rPr dirty="0" spc="-10"/>
              <a:t>in </a:t>
            </a:r>
            <a:r>
              <a:rPr dirty="0" spc="-5"/>
              <a:t>an Android</a:t>
            </a:r>
            <a:r>
              <a:rPr dirty="0" spc="95"/>
              <a:t> </a:t>
            </a:r>
            <a:r>
              <a:rPr dirty="0" spc="-5"/>
              <a:t>Intent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572" y="408850"/>
            <a:ext cx="3895725" cy="649605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240665" marR="5080" indent="-228600">
              <a:lnSpc>
                <a:spcPts val="2400"/>
              </a:lnSpc>
              <a:spcBef>
                <a:spcPts val="2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latin typeface="Tahoma"/>
                <a:cs typeface="Tahoma"/>
              </a:rPr>
              <a:t>An Intent </a:t>
            </a:r>
            <a:r>
              <a:rPr dirty="0" sz="2100" spc="-65" i="1">
                <a:latin typeface="Tahoma"/>
                <a:cs typeface="Tahoma"/>
              </a:rPr>
              <a:t>may </a:t>
            </a:r>
            <a:r>
              <a:rPr dirty="0" sz="2000">
                <a:latin typeface="Tahoma"/>
                <a:cs typeface="Tahoma"/>
              </a:rPr>
              <a:t>contain the </a:t>
            </a:r>
            <a:r>
              <a:rPr dirty="0" sz="2000" spc="-5">
                <a:latin typeface="Tahoma"/>
                <a:cs typeface="Tahoma"/>
              </a:rPr>
              <a:t>name  </a:t>
            </a:r>
            <a:r>
              <a:rPr dirty="0" sz="2000">
                <a:latin typeface="Tahoma"/>
                <a:cs typeface="Tahoma"/>
              </a:rPr>
              <a:t>of the </a:t>
            </a:r>
            <a:r>
              <a:rPr dirty="0" sz="2000" spc="-5">
                <a:latin typeface="Tahoma"/>
                <a:cs typeface="Tahoma"/>
              </a:rPr>
              <a:t>target</a:t>
            </a:r>
            <a:r>
              <a:rPr dirty="0" sz="2000" spc="-3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component</a:t>
            </a:r>
            <a:endParaRPr sz="2000">
              <a:latin typeface="Tahoma"/>
              <a:cs typeface="Tahom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14443" y="467182"/>
          <a:ext cx="4666615" cy="4119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6965"/>
                <a:gridCol w="3529329"/>
              </a:tblGrid>
              <a:tr h="281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Element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Purpose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Name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648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Name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 component to handle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r>
                        <a:rPr dirty="0" sz="1600" spc="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(optional)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1043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Action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90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A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string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naming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operation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perform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or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case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broadcast  intents the event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has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occurred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&amp; is being</a:t>
                      </a:r>
                      <a:r>
                        <a:rPr dirty="0" sz="160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reported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851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URI of data to be acted on &amp;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 MIME type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of that</a:t>
                      </a:r>
                      <a:r>
                        <a:rPr dirty="0" sz="1600" spc="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Category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089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Tahoma"/>
                          <a:cs typeface="Tahoma"/>
                        </a:rPr>
                        <a:t>String giving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about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action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</a:t>
                      </a:r>
                      <a:r>
                        <a:rPr dirty="0" sz="1600" spc="5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execute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80010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Extras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879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25">
                          <a:latin typeface="Tahoma"/>
                          <a:cs typeface="Tahoma"/>
                        </a:rPr>
                        <a:t>Key-value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pairs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information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should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be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delivered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component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handling the</a:t>
                      </a:r>
                      <a:r>
                        <a:rPr dirty="0" sz="1600" spc="6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3124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Flags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Flags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various</a:t>
                      </a:r>
                      <a:r>
                        <a:rPr dirty="0" sz="1600" spc="4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sorts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611123" y="1386839"/>
            <a:ext cx="3005328" cy="30053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390923" y="4776906"/>
            <a:ext cx="318135" cy="301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 b="1">
                <a:latin typeface="Tahoma"/>
                <a:cs typeface="Tahoma"/>
              </a:rPr>
              <a:t>15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0244" y="4689347"/>
            <a:ext cx="6757416" cy="420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041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Elements </a:t>
            </a:r>
            <a:r>
              <a:rPr dirty="0" spc="-10"/>
              <a:t>in </a:t>
            </a:r>
            <a:r>
              <a:rPr dirty="0" spc="-5"/>
              <a:t>an Android</a:t>
            </a:r>
            <a:r>
              <a:rPr dirty="0" spc="95"/>
              <a:t> </a:t>
            </a:r>
            <a:r>
              <a:rPr dirty="0" spc="-5"/>
              <a:t>Intent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572" y="408850"/>
            <a:ext cx="3895725" cy="649605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240665" marR="5080" indent="-228600">
              <a:lnSpc>
                <a:spcPts val="2400"/>
              </a:lnSpc>
              <a:spcBef>
                <a:spcPts val="2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latin typeface="Tahoma"/>
                <a:cs typeface="Tahoma"/>
              </a:rPr>
              <a:t>An Intent </a:t>
            </a:r>
            <a:r>
              <a:rPr dirty="0" sz="2100" spc="-65" i="1">
                <a:latin typeface="Tahoma"/>
                <a:cs typeface="Tahoma"/>
              </a:rPr>
              <a:t>may </a:t>
            </a:r>
            <a:r>
              <a:rPr dirty="0" sz="2000">
                <a:latin typeface="Tahoma"/>
                <a:cs typeface="Tahoma"/>
              </a:rPr>
              <a:t>contain the </a:t>
            </a:r>
            <a:r>
              <a:rPr dirty="0" sz="2000" spc="-5">
                <a:latin typeface="Tahoma"/>
                <a:cs typeface="Tahoma"/>
              </a:rPr>
              <a:t>name  </a:t>
            </a:r>
            <a:r>
              <a:rPr dirty="0" sz="2000">
                <a:latin typeface="Tahoma"/>
                <a:cs typeface="Tahoma"/>
              </a:rPr>
              <a:t>of the </a:t>
            </a:r>
            <a:r>
              <a:rPr dirty="0" sz="2000" spc="-5">
                <a:latin typeface="Tahoma"/>
                <a:cs typeface="Tahoma"/>
              </a:rPr>
              <a:t>target</a:t>
            </a:r>
            <a:r>
              <a:rPr dirty="0" sz="2000" spc="-3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component</a:t>
            </a:r>
            <a:endParaRPr sz="2000">
              <a:latin typeface="Tahoma"/>
              <a:cs typeface="Tahom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414443" y="467182"/>
          <a:ext cx="4666615" cy="4119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6965"/>
                <a:gridCol w="3529329"/>
              </a:tblGrid>
              <a:tr h="281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Element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Purpose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Name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648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Name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 component to handle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r>
                        <a:rPr dirty="0" sz="1600" spc="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(optional)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1043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Action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90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A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string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naming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operation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perform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or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case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broadcast  intents the event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has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occurred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&amp; is being</a:t>
                      </a:r>
                      <a:r>
                        <a:rPr dirty="0" sz="160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reported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851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URI of data to be acted on &amp;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 MIME type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of that</a:t>
                      </a:r>
                      <a:r>
                        <a:rPr dirty="0" sz="1600" spc="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Category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089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Tahoma"/>
                          <a:cs typeface="Tahoma"/>
                        </a:rPr>
                        <a:t>String giving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about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action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</a:t>
                      </a:r>
                      <a:r>
                        <a:rPr dirty="0" sz="1600" spc="5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execute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80010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Extras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879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25">
                          <a:latin typeface="Tahoma"/>
                          <a:cs typeface="Tahoma"/>
                        </a:rPr>
                        <a:t>Key-value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pairs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information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should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be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delivered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component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handling the</a:t>
                      </a:r>
                      <a:r>
                        <a:rPr dirty="0" sz="1600" spc="6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3124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Flags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Flags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various</a:t>
                      </a:r>
                      <a:r>
                        <a:rPr dirty="0" sz="1600" spc="4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sorts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606551" y="1371600"/>
            <a:ext cx="3113532" cy="2945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279067" y="4731510"/>
            <a:ext cx="6577965" cy="3473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ahoma"/>
                <a:cs typeface="Tahoma"/>
              </a:rPr>
              <a:t>The </a:t>
            </a:r>
            <a:r>
              <a:rPr dirty="0" sz="2000" spc="-5">
                <a:latin typeface="Tahoma"/>
                <a:cs typeface="Tahoma"/>
              </a:rPr>
              <a:t>target component </a:t>
            </a:r>
            <a:r>
              <a:rPr dirty="0" sz="2000" spc="-215">
                <a:latin typeface="Tahoma"/>
                <a:cs typeface="Tahoma"/>
              </a:rPr>
              <a:t>name</a:t>
            </a:r>
            <a:r>
              <a:rPr dirty="0" baseline="-4629" sz="2700" spc="-322" b="1">
                <a:latin typeface="Tahoma"/>
                <a:cs typeface="Tahoma"/>
              </a:rPr>
              <a:t>16</a:t>
            </a:r>
            <a:r>
              <a:rPr dirty="0" sz="2000" spc="-215">
                <a:latin typeface="Tahoma"/>
                <a:cs typeface="Tahoma"/>
              </a:rPr>
              <a:t>is </a:t>
            </a:r>
            <a:r>
              <a:rPr dirty="0" sz="2000" spc="-5">
                <a:latin typeface="Tahoma"/>
                <a:cs typeface="Tahoma"/>
              </a:rPr>
              <a:t>optional, </a:t>
            </a:r>
            <a:r>
              <a:rPr dirty="0" sz="2000">
                <a:latin typeface="Tahoma"/>
                <a:cs typeface="Tahoma"/>
              </a:rPr>
              <a:t>as discussed</a:t>
            </a:r>
            <a:r>
              <a:rPr dirty="0" sz="2000" spc="-26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later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7660" y="4689347"/>
            <a:ext cx="8473440" cy="420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64819" y="1144443"/>
            <a:ext cx="3046095" cy="2750820"/>
            <a:chOff x="464819" y="1144443"/>
            <a:chExt cx="3046095" cy="2750820"/>
          </a:xfrm>
        </p:grpSpPr>
        <p:sp>
          <p:nvSpPr>
            <p:cNvPr id="4" name="object 4"/>
            <p:cNvSpPr/>
            <p:nvPr/>
          </p:nvSpPr>
          <p:spPr>
            <a:xfrm>
              <a:off x="1657072" y="1144443"/>
              <a:ext cx="1853758" cy="2750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4819" y="1341119"/>
              <a:ext cx="1263396" cy="5013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041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Elements </a:t>
            </a:r>
            <a:r>
              <a:rPr dirty="0" spc="-10"/>
              <a:t>in </a:t>
            </a:r>
            <a:r>
              <a:rPr dirty="0" spc="-5"/>
              <a:t>an Android</a:t>
            </a:r>
            <a:r>
              <a:rPr dirty="0" spc="95"/>
              <a:t> </a:t>
            </a:r>
            <a:r>
              <a:rPr dirty="0" spc="-5"/>
              <a:t>Intent	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572" y="408850"/>
            <a:ext cx="4039235" cy="649605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240665" marR="5080" indent="-228600">
              <a:lnSpc>
                <a:spcPts val="2400"/>
              </a:lnSpc>
              <a:spcBef>
                <a:spcPts val="2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latin typeface="Tahoma"/>
                <a:cs typeface="Tahoma"/>
              </a:rPr>
              <a:t>If </a:t>
            </a:r>
            <a:r>
              <a:rPr dirty="0" sz="2000">
                <a:latin typeface="Tahoma"/>
                <a:cs typeface="Tahoma"/>
              </a:rPr>
              <a:t>the </a:t>
            </a:r>
            <a:r>
              <a:rPr dirty="0" sz="2000" spc="-5">
                <a:latin typeface="Tahoma"/>
                <a:cs typeface="Tahoma"/>
              </a:rPr>
              <a:t>name </a:t>
            </a:r>
            <a:r>
              <a:rPr dirty="0" sz="2100" spc="-35" i="1">
                <a:latin typeface="Tahoma"/>
                <a:cs typeface="Tahoma"/>
              </a:rPr>
              <a:t>is </a:t>
            </a:r>
            <a:r>
              <a:rPr dirty="0" sz="2000" spc="-5">
                <a:latin typeface="Tahoma"/>
                <a:cs typeface="Tahoma"/>
              </a:rPr>
              <a:t>specified </a:t>
            </a:r>
            <a:r>
              <a:rPr dirty="0" sz="2000">
                <a:latin typeface="Tahoma"/>
                <a:cs typeface="Tahoma"/>
              </a:rPr>
              <a:t>the </a:t>
            </a:r>
            <a:r>
              <a:rPr dirty="0" sz="2000" spc="-5">
                <a:latin typeface="Tahoma"/>
                <a:cs typeface="Tahoma"/>
              </a:rPr>
              <a:t>intent  is called </a:t>
            </a:r>
            <a:r>
              <a:rPr dirty="0" sz="2000">
                <a:latin typeface="Tahoma"/>
                <a:cs typeface="Tahoma"/>
              </a:rPr>
              <a:t>an </a:t>
            </a:r>
            <a:r>
              <a:rPr dirty="0" sz="2000" spc="-5">
                <a:latin typeface="Tahoma"/>
                <a:cs typeface="Tahoma"/>
              </a:rPr>
              <a:t>“explicit</a:t>
            </a:r>
            <a:r>
              <a:rPr dirty="0" sz="2000" spc="-1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intent”</a:t>
            </a:r>
            <a:endParaRPr sz="2000">
              <a:latin typeface="Tahoma"/>
              <a:cs typeface="Tahom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414443" y="467182"/>
          <a:ext cx="4666615" cy="4119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6965"/>
                <a:gridCol w="3529329"/>
              </a:tblGrid>
              <a:tr h="281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Element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Purpose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Name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648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Name </a:t>
                      </a:r>
                      <a:r>
                        <a:rPr dirty="0" sz="1600" spc="-1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 component to handle  </a:t>
                      </a:r>
                      <a:r>
                        <a:rPr dirty="0" sz="1600" spc="-1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intent</a:t>
                      </a:r>
                      <a:r>
                        <a:rPr dirty="0" sz="1600" spc="5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(optional)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1043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Action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90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A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string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naming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operation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perform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or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case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broadcast  intents the event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has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occurred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&amp; is being</a:t>
                      </a:r>
                      <a:r>
                        <a:rPr dirty="0" sz="160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reported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851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URI of data to be acted on &amp;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 MIME type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of that</a:t>
                      </a:r>
                      <a:r>
                        <a:rPr dirty="0" sz="1600" spc="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Category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089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Tahoma"/>
                          <a:cs typeface="Tahoma"/>
                        </a:rPr>
                        <a:t>String giving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about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action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</a:t>
                      </a:r>
                      <a:r>
                        <a:rPr dirty="0" sz="1600" spc="5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execute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80010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Extras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879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25">
                          <a:latin typeface="Tahoma"/>
                          <a:cs typeface="Tahoma"/>
                        </a:rPr>
                        <a:t>Key-value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pairs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information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should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be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delivered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component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handling the</a:t>
                      </a:r>
                      <a:r>
                        <a:rPr dirty="0" sz="1600" spc="6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3124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Flags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Flags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various</a:t>
                      </a:r>
                      <a:r>
                        <a:rPr dirty="0" sz="1600" spc="4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sorts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733497" y="1455318"/>
            <a:ext cx="6642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45" b="1">
                <a:latin typeface="Arial"/>
                <a:cs typeface="Arial"/>
              </a:rPr>
              <a:t>A</a:t>
            </a:r>
            <a:r>
              <a:rPr dirty="0" sz="1400" b="1">
                <a:latin typeface="Arial"/>
                <a:cs typeface="Arial"/>
              </a:rPr>
              <a:t>ct</a:t>
            </a:r>
            <a:r>
              <a:rPr dirty="0" sz="1400" spc="5" b="1">
                <a:latin typeface="Arial"/>
                <a:cs typeface="Arial"/>
              </a:rPr>
              <a:t>i</a:t>
            </a:r>
            <a:r>
              <a:rPr dirty="0" sz="1400" spc="-15" b="1">
                <a:latin typeface="Arial"/>
                <a:cs typeface="Arial"/>
              </a:rPr>
              <a:t>v</a:t>
            </a:r>
            <a:r>
              <a:rPr dirty="0" sz="1400" spc="5" b="1">
                <a:latin typeface="Arial"/>
                <a:cs typeface="Arial"/>
              </a:rPr>
              <a:t>i</a:t>
            </a:r>
            <a:r>
              <a:rPr dirty="0" sz="1400" b="1">
                <a:latin typeface="Arial"/>
                <a:cs typeface="Arial"/>
              </a:rPr>
              <a:t>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7485" y="1557426"/>
            <a:ext cx="92075" cy="1682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5" b="1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87751" y="3625596"/>
            <a:ext cx="1261872" cy="502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830588" y="3740877"/>
            <a:ext cx="7766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Service</a:t>
            </a:r>
            <a:r>
              <a:rPr dirty="0" baseline="-21604" sz="1350" b="1">
                <a:latin typeface="Arial"/>
                <a:cs typeface="Arial"/>
              </a:rPr>
              <a:t>1</a:t>
            </a:r>
            <a:endParaRPr baseline="-21604" sz="1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1707" y="4731561"/>
            <a:ext cx="834517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ahoma"/>
                <a:cs typeface="Tahoma"/>
              </a:rPr>
              <a:t>See</a:t>
            </a:r>
            <a:r>
              <a:rPr dirty="0" sz="2000" spc="160">
                <a:latin typeface="Tahoma"/>
                <a:cs typeface="Tahoma"/>
              </a:rPr>
              <a:t> </a:t>
            </a:r>
            <a:r>
              <a:rPr dirty="0" sz="2000" spc="-40">
                <a:solidFill>
                  <a:srgbClr val="0000FF"/>
                </a:solidFill>
                <a:latin typeface="Tahoma"/>
                <a:cs typeface="Tahoma"/>
                <a:hlinkClick r:id="rId6"/>
              </a:rPr>
              <a:t>www.vogella.com/tutorials/Andr</a:t>
            </a:r>
            <a:r>
              <a:rPr dirty="0" baseline="-4629" sz="2700" spc="-60" b="1">
                <a:latin typeface="Tahoma"/>
                <a:cs typeface="Tahoma"/>
                <a:hlinkClick r:id="rId6"/>
              </a:rPr>
              <a:t>1</a:t>
            </a:r>
            <a:r>
              <a:rPr dirty="0" sz="2000" spc="-40">
                <a:solidFill>
                  <a:srgbClr val="0000FF"/>
                </a:solidFill>
                <a:latin typeface="Tahoma"/>
                <a:cs typeface="Tahoma"/>
                <a:hlinkClick r:id="rId6"/>
              </a:rPr>
              <a:t>o</a:t>
            </a:r>
            <a:r>
              <a:rPr dirty="0" baseline="-4629" sz="2700" spc="-60" b="1">
                <a:latin typeface="Tahoma"/>
                <a:cs typeface="Tahoma"/>
                <a:hlinkClick r:id="rId6"/>
              </a:rPr>
              <a:t>7</a:t>
            </a:r>
            <a:r>
              <a:rPr dirty="0" sz="2000" spc="-40">
                <a:solidFill>
                  <a:srgbClr val="0000FF"/>
                </a:solidFill>
                <a:latin typeface="Tahoma"/>
                <a:cs typeface="Tahoma"/>
                <a:hlinkClick r:id="rId6"/>
              </a:rPr>
              <a:t>idIntent/article.html#intents_implicit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4911" y="2453004"/>
            <a:ext cx="1697989" cy="70802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algn="ctr" marL="38100" marR="30480">
              <a:lnSpc>
                <a:spcPts val="1730"/>
              </a:lnSpc>
              <a:spcBef>
                <a:spcPts val="310"/>
              </a:spcBef>
            </a:pPr>
            <a:r>
              <a:rPr dirty="0" sz="1600" spc="-5" b="1" i="1">
                <a:solidFill>
                  <a:srgbClr val="FF0000"/>
                </a:solidFill>
                <a:latin typeface="Arial"/>
                <a:cs typeface="Arial"/>
              </a:rPr>
              <a:t>Activity</a:t>
            </a:r>
            <a:r>
              <a:rPr dirty="0" baseline="-21164" sz="1575" spc="-7" b="1" i="1">
                <a:solidFill>
                  <a:srgbClr val="FF0000"/>
                </a:solidFill>
                <a:latin typeface="Arial"/>
                <a:cs typeface="Arial"/>
              </a:rPr>
              <a:t>1 </a:t>
            </a:r>
            <a:r>
              <a:rPr dirty="0" sz="1600" spc="-5" b="1" i="1">
                <a:solidFill>
                  <a:srgbClr val="FF0000"/>
                </a:solidFill>
                <a:latin typeface="Arial"/>
                <a:cs typeface="Arial"/>
              </a:rPr>
              <a:t>uses an  </a:t>
            </a:r>
            <a:r>
              <a:rPr dirty="0" sz="1600" spc="-5" b="1" i="1">
                <a:solidFill>
                  <a:srgbClr val="FF0000"/>
                </a:solidFill>
                <a:latin typeface="Arial"/>
                <a:cs typeface="Arial"/>
              </a:rPr>
              <a:t>explicit intent </a:t>
            </a:r>
            <a:r>
              <a:rPr dirty="0" sz="1600" spc="-10" b="1" i="1">
                <a:solidFill>
                  <a:srgbClr val="FF0000"/>
                </a:solidFill>
                <a:latin typeface="Arial"/>
                <a:cs typeface="Arial"/>
              </a:rPr>
              <a:t>to  </a:t>
            </a:r>
            <a:r>
              <a:rPr dirty="0" sz="1600" spc="-5" b="1" i="1">
                <a:solidFill>
                  <a:srgbClr val="FF0000"/>
                </a:solidFill>
                <a:latin typeface="Arial"/>
                <a:cs typeface="Arial"/>
              </a:rPr>
              <a:t>start</a:t>
            </a:r>
            <a:r>
              <a:rPr dirty="0" sz="160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 spc="-5" b="1" i="1">
                <a:solidFill>
                  <a:srgbClr val="FF0000"/>
                </a:solidFill>
                <a:latin typeface="Arial"/>
                <a:cs typeface="Arial"/>
              </a:rPr>
              <a:t>Service</a:t>
            </a:r>
            <a:r>
              <a:rPr dirty="0" baseline="-21164" sz="1575" spc="-7" b="1" i="1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baseline="-21164" sz="157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041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Elements </a:t>
            </a:r>
            <a:r>
              <a:rPr dirty="0" spc="-10"/>
              <a:t>in </a:t>
            </a:r>
            <a:r>
              <a:rPr dirty="0" spc="-5"/>
              <a:t>an Android</a:t>
            </a:r>
            <a:r>
              <a:rPr dirty="0" spc="95"/>
              <a:t> </a:t>
            </a:r>
            <a:r>
              <a:rPr dirty="0" spc="-5"/>
              <a:t>Intent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18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3572" y="422617"/>
            <a:ext cx="407733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latin typeface="Tahoma"/>
                <a:cs typeface="Tahoma"/>
              </a:rPr>
              <a:t>If name is omitted </a:t>
            </a:r>
            <a:r>
              <a:rPr dirty="0" sz="2000">
                <a:latin typeface="Tahoma"/>
                <a:cs typeface="Tahoma"/>
              </a:rPr>
              <a:t>other elements  </a:t>
            </a:r>
            <a:r>
              <a:rPr dirty="0" sz="2000" spc="-5">
                <a:latin typeface="Tahoma"/>
                <a:cs typeface="Tahoma"/>
              </a:rPr>
              <a:t>identify </a:t>
            </a:r>
            <a:r>
              <a:rPr dirty="0" sz="2000">
                <a:latin typeface="Tahoma"/>
                <a:cs typeface="Tahoma"/>
              </a:rPr>
              <a:t>the </a:t>
            </a:r>
            <a:r>
              <a:rPr dirty="0" sz="2000" spc="-5">
                <a:latin typeface="Tahoma"/>
                <a:cs typeface="Tahoma"/>
              </a:rPr>
              <a:t>target</a:t>
            </a:r>
            <a:r>
              <a:rPr dirty="0" sz="2000" spc="-4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component(s)</a:t>
            </a:r>
            <a:endParaRPr sz="2000">
              <a:latin typeface="Tahoma"/>
              <a:cs typeface="Tahom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14443" y="467182"/>
          <a:ext cx="4666615" cy="4119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6965"/>
                <a:gridCol w="3529329"/>
              </a:tblGrid>
              <a:tr h="281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Element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Purpose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Name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648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Name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 component to handle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r>
                        <a:rPr dirty="0" sz="1600" spc="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(optional)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1043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Action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90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A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string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naming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operation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perform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or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case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broadcast  intents the event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has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occurred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&amp; is being</a:t>
                      </a:r>
                      <a:r>
                        <a:rPr dirty="0" sz="160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reported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851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URI of data to be acted on &amp;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 MIME type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of that</a:t>
                      </a:r>
                      <a:r>
                        <a:rPr dirty="0" sz="1600" spc="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Category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089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Tahoma"/>
                          <a:cs typeface="Tahoma"/>
                        </a:rPr>
                        <a:t>String giving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about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action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</a:t>
                      </a:r>
                      <a:r>
                        <a:rPr dirty="0" sz="1600" spc="5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execute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80010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Extras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879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25">
                          <a:latin typeface="Tahoma"/>
                          <a:cs typeface="Tahoma"/>
                        </a:rPr>
                        <a:t>Key-value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pairs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information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should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be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delivered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component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handling the</a:t>
                      </a:r>
                      <a:r>
                        <a:rPr dirty="0" sz="1600" spc="6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3124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Flags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Flags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various</a:t>
                      </a:r>
                      <a:r>
                        <a:rPr dirty="0" sz="1600" spc="4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sorts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041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Elements </a:t>
            </a:r>
            <a:r>
              <a:rPr dirty="0" spc="-10"/>
              <a:t>in </a:t>
            </a:r>
            <a:r>
              <a:rPr dirty="0" spc="-5"/>
              <a:t>an Android</a:t>
            </a:r>
            <a:r>
              <a:rPr dirty="0" spc="95"/>
              <a:t> </a:t>
            </a:r>
            <a:r>
              <a:rPr dirty="0" spc="-5"/>
              <a:t>Intent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18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3572" y="422617"/>
            <a:ext cx="4077335" cy="1322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latin typeface="Tahoma"/>
                <a:cs typeface="Tahoma"/>
              </a:rPr>
              <a:t>If name is omitted </a:t>
            </a:r>
            <a:r>
              <a:rPr dirty="0" sz="2000">
                <a:latin typeface="Tahoma"/>
                <a:cs typeface="Tahoma"/>
              </a:rPr>
              <a:t>other elements  </a:t>
            </a:r>
            <a:r>
              <a:rPr dirty="0" sz="2000" spc="-5">
                <a:latin typeface="Tahoma"/>
                <a:cs typeface="Tahoma"/>
              </a:rPr>
              <a:t>identify </a:t>
            </a:r>
            <a:r>
              <a:rPr dirty="0" sz="2000">
                <a:latin typeface="Tahoma"/>
                <a:cs typeface="Tahoma"/>
              </a:rPr>
              <a:t>the </a:t>
            </a:r>
            <a:r>
              <a:rPr dirty="0" sz="2000" spc="-5">
                <a:latin typeface="Tahoma"/>
                <a:cs typeface="Tahoma"/>
              </a:rPr>
              <a:t>target</a:t>
            </a:r>
            <a:r>
              <a:rPr dirty="0" sz="2000" spc="-4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component(s)</a:t>
            </a:r>
            <a:endParaRPr sz="2000">
              <a:latin typeface="Tahoma"/>
              <a:cs typeface="Tahoma"/>
            </a:endParaRPr>
          </a:p>
          <a:p>
            <a:pPr lvl="1" marL="464820" marR="762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464820" algn="l"/>
                <a:tab pos="465455" algn="l"/>
              </a:tabLst>
            </a:pPr>
            <a:r>
              <a:rPr dirty="0" sz="2000" spc="-30">
                <a:latin typeface="Tahoma"/>
                <a:cs typeface="Tahoma"/>
              </a:rPr>
              <a:t>e.g., </a:t>
            </a:r>
            <a:r>
              <a:rPr dirty="0" sz="2000">
                <a:latin typeface="Tahoma"/>
                <a:cs typeface="Tahoma"/>
              </a:rPr>
              <a:t>the action to </a:t>
            </a:r>
            <a:r>
              <a:rPr dirty="0" sz="2000" spc="-5">
                <a:latin typeface="Tahoma"/>
                <a:cs typeface="Tahoma"/>
              </a:rPr>
              <a:t>perform,</a:t>
            </a:r>
            <a:r>
              <a:rPr dirty="0" sz="2000" spc="-9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data  to act on,</a:t>
            </a:r>
            <a:r>
              <a:rPr dirty="0" sz="2000" spc="-3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etc.</a:t>
            </a:r>
            <a:endParaRPr sz="2000">
              <a:latin typeface="Tahoma"/>
              <a:cs typeface="Tahom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14443" y="467182"/>
          <a:ext cx="4666615" cy="4119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6965"/>
                <a:gridCol w="3529329"/>
              </a:tblGrid>
              <a:tr h="281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Element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Purpose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Name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648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Name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 component to handle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r>
                        <a:rPr dirty="0" sz="1600" spc="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(optional)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1043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Action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90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A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string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naming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operation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perform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or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case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broadcast  intents the event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has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occurred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&amp; is being</a:t>
                      </a:r>
                      <a:r>
                        <a:rPr dirty="0" sz="160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reported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851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URI of data to be acted on &amp;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 MIME type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of that</a:t>
                      </a:r>
                      <a:r>
                        <a:rPr dirty="0" sz="1600" spc="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Category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089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Tahoma"/>
                          <a:cs typeface="Tahoma"/>
                        </a:rPr>
                        <a:t>String giving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about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action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</a:t>
                      </a:r>
                      <a:r>
                        <a:rPr dirty="0" sz="1600" spc="5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execute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80010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Extras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879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25">
                          <a:latin typeface="Tahoma"/>
                          <a:cs typeface="Tahoma"/>
                        </a:rPr>
                        <a:t>Key-value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pairs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information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should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be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delivered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component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handling the</a:t>
                      </a:r>
                      <a:r>
                        <a:rPr dirty="0" sz="1600" spc="6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3124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Flags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Flags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various</a:t>
                      </a:r>
                      <a:r>
                        <a:rPr dirty="0" sz="1600" spc="4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sorts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380479"/>
            <a:ext cx="8839200" cy="0"/>
          </a:xfrm>
          <a:custGeom>
            <a:avLst/>
            <a:gdLst/>
            <a:ahLst/>
            <a:cxnLst/>
            <a:rect l="l" t="t" r="r" b="b"/>
            <a:pathLst>
              <a:path w="8839200" h="0">
                <a:moveTo>
                  <a:pt x="0" y="0"/>
                </a:moveTo>
                <a:lnTo>
                  <a:pt x="88392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4694483"/>
            <a:ext cx="8839200" cy="0"/>
          </a:xfrm>
          <a:custGeom>
            <a:avLst/>
            <a:gdLst/>
            <a:ahLst/>
            <a:cxnLst/>
            <a:rect l="l" t="t" r="r" b="b"/>
            <a:pathLst>
              <a:path w="8839200" h="0">
                <a:moveTo>
                  <a:pt x="0" y="0"/>
                </a:moveTo>
                <a:lnTo>
                  <a:pt x="88392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5966" y="0"/>
            <a:ext cx="71304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none" spc="-5"/>
              <a:t>Learning Objectives </a:t>
            </a:r>
            <a:r>
              <a:rPr dirty="0" u="none" spc="-10"/>
              <a:t>in </a:t>
            </a:r>
            <a:r>
              <a:rPr dirty="0" u="none" spc="-5"/>
              <a:t>this </a:t>
            </a:r>
            <a:r>
              <a:rPr dirty="0" u="none" spc="-10"/>
              <a:t>Part </a:t>
            </a:r>
            <a:r>
              <a:rPr dirty="0" u="none"/>
              <a:t>of </a:t>
            </a:r>
            <a:r>
              <a:rPr dirty="0" u="none" spc="-5"/>
              <a:t>the</a:t>
            </a:r>
            <a:r>
              <a:rPr dirty="0" u="none" spc="100"/>
              <a:t> </a:t>
            </a:r>
            <a:r>
              <a:rPr dirty="0" u="none" spc="-5"/>
              <a:t>Lesson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365523" y="4776906"/>
            <a:ext cx="222250" cy="301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 sz="1800" b="1">
                <a:latin typeface="Tahoma"/>
                <a:cs typeface="Tahoma"/>
              </a:rPr>
              <a:t>2</a:t>
            </a:fld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420" y="418490"/>
            <a:ext cx="3776979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00355" marR="5080" indent="-288290">
              <a:lnSpc>
                <a:spcPct val="100000"/>
              </a:lnSpc>
              <a:spcBef>
                <a:spcPts val="105"/>
              </a:spcBef>
            </a:pPr>
            <a:r>
              <a:rPr dirty="0" sz="2000" spc="-5">
                <a:latin typeface="Tahoma"/>
                <a:cs typeface="Tahoma"/>
              </a:rPr>
              <a:t>1. </a:t>
            </a:r>
            <a:r>
              <a:rPr dirty="0" sz="2000">
                <a:latin typeface="Tahoma"/>
                <a:cs typeface="Tahoma"/>
              </a:rPr>
              <a:t>Name </a:t>
            </a:r>
            <a:r>
              <a:rPr dirty="0" sz="2000" spc="-5">
                <a:latin typeface="Tahoma"/>
                <a:cs typeface="Tahoma"/>
              </a:rPr>
              <a:t>all </a:t>
            </a:r>
            <a:r>
              <a:rPr dirty="0" sz="2000">
                <a:latin typeface="Tahoma"/>
                <a:cs typeface="Tahoma"/>
              </a:rPr>
              <a:t>six of the elements</a:t>
            </a:r>
            <a:r>
              <a:rPr dirty="0" sz="2000" spc="-17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in  </a:t>
            </a:r>
            <a:r>
              <a:rPr dirty="0" sz="2000">
                <a:latin typeface="Tahoma"/>
                <a:cs typeface="Tahoma"/>
              </a:rPr>
              <a:t>an </a:t>
            </a:r>
            <a:r>
              <a:rPr dirty="0" sz="2000" spc="-5">
                <a:latin typeface="Tahoma"/>
                <a:cs typeface="Tahoma"/>
              </a:rPr>
              <a:t>Android</a:t>
            </a:r>
            <a:r>
              <a:rPr dirty="0" sz="2000" spc="-3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intent</a:t>
            </a:r>
            <a:endParaRPr sz="2000">
              <a:latin typeface="Tahoma"/>
              <a:cs typeface="Tahom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414443" y="467182"/>
          <a:ext cx="4666615" cy="4119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6965"/>
                <a:gridCol w="3529329"/>
              </a:tblGrid>
              <a:tr h="281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Element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Purpose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Name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648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Name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 component to handle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r>
                        <a:rPr dirty="0" sz="1600" spc="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(optional)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1043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Action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90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A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string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naming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operation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perform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or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case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broadcast  intents the event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has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occurred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&amp; is being</a:t>
                      </a:r>
                      <a:r>
                        <a:rPr dirty="0" sz="160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reported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851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URI of data to be acted on &amp;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 MIME type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of that</a:t>
                      </a:r>
                      <a:r>
                        <a:rPr dirty="0" sz="1600" spc="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Category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089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Tahoma"/>
                          <a:cs typeface="Tahoma"/>
                        </a:rPr>
                        <a:t>String giving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about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action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</a:t>
                      </a:r>
                      <a:r>
                        <a:rPr dirty="0" sz="1600" spc="5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execute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80010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Extras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879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25">
                          <a:latin typeface="Tahoma"/>
                          <a:cs typeface="Tahoma"/>
                        </a:rPr>
                        <a:t>Key-value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pairs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information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should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be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delivered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component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handling the</a:t>
                      </a:r>
                      <a:r>
                        <a:rPr dirty="0" sz="1600" spc="6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3124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Flags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Flags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various</a:t>
                      </a:r>
                      <a:r>
                        <a:rPr dirty="0" sz="1600" spc="4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sorts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7660" y="4689347"/>
            <a:ext cx="8473440" cy="420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041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Elements </a:t>
            </a:r>
            <a:r>
              <a:rPr dirty="0" spc="-10"/>
              <a:t>in </a:t>
            </a:r>
            <a:r>
              <a:rPr dirty="0" spc="-5"/>
              <a:t>an Android</a:t>
            </a:r>
            <a:r>
              <a:rPr dirty="0" spc="95"/>
              <a:t> </a:t>
            </a:r>
            <a:r>
              <a:rPr dirty="0" spc="-5"/>
              <a:t>Intent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192" y="422617"/>
            <a:ext cx="402399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latin typeface="Tahoma"/>
                <a:cs typeface="Tahoma"/>
              </a:rPr>
              <a:t>If </a:t>
            </a:r>
            <a:r>
              <a:rPr dirty="0" sz="2000">
                <a:latin typeface="Tahoma"/>
                <a:cs typeface="Tahoma"/>
              </a:rPr>
              <a:t>the </a:t>
            </a:r>
            <a:r>
              <a:rPr dirty="0" sz="2000" spc="-5">
                <a:latin typeface="Tahoma"/>
                <a:cs typeface="Tahoma"/>
              </a:rPr>
              <a:t>name is </a:t>
            </a:r>
            <a:r>
              <a:rPr dirty="0" sz="2000">
                <a:latin typeface="Tahoma"/>
                <a:cs typeface="Tahoma"/>
              </a:rPr>
              <a:t>not </a:t>
            </a:r>
            <a:r>
              <a:rPr dirty="0" sz="2000" spc="-5">
                <a:latin typeface="Tahoma"/>
                <a:cs typeface="Tahoma"/>
              </a:rPr>
              <a:t>specified the  intent is called </a:t>
            </a:r>
            <a:r>
              <a:rPr dirty="0" sz="2000">
                <a:latin typeface="Tahoma"/>
                <a:cs typeface="Tahoma"/>
              </a:rPr>
              <a:t>an </a:t>
            </a:r>
            <a:r>
              <a:rPr dirty="0" sz="2000" spc="-5">
                <a:latin typeface="Tahoma"/>
                <a:cs typeface="Tahoma"/>
              </a:rPr>
              <a:t>“implicit</a:t>
            </a:r>
            <a:r>
              <a:rPr dirty="0" sz="2000" spc="3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intent”</a:t>
            </a:r>
            <a:endParaRPr sz="2000">
              <a:latin typeface="Tahoma"/>
              <a:cs typeface="Tahom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414443" y="467182"/>
          <a:ext cx="4666615" cy="4119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6965"/>
                <a:gridCol w="3529329"/>
              </a:tblGrid>
              <a:tr h="281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Element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Purpose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Name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648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Name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 component to handle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r>
                        <a:rPr dirty="0" sz="1600" spc="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(optional)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1043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Action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90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A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string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naming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operation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perform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or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case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broadcast  intents the event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has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occurred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&amp; is being</a:t>
                      </a:r>
                      <a:r>
                        <a:rPr dirty="0" sz="160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reported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851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URI of data to be acted on &amp;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 MIME type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of that</a:t>
                      </a:r>
                      <a:r>
                        <a:rPr dirty="0" sz="1600" spc="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Category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089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Tahoma"/>
                          <a:cs typeface="Tahoma"/>
                        </a:rPr>
                        <a:t>String giving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about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action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</a:t>
                      </a:r>
                      <a:r>
                        <a:rPr dirty="0" sz="1600" spc="5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execute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80010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Extras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879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25">
                          <a:latin typeface="Tahoma"/>
                          <a:cs typeface="Tahoma"/>
                        </a:rPr>
                        <a:t>Key-value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pairs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information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should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be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delivered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component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handling the</a:t>
                      </a:r>
                      <a:r>
                        <a:rPr dirty="0" sz="1600" spc="6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3124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Flags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Flags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various</a:t>
                      </a:r>
                      <a:r>
                        <a:rPr dirty="0" sz="1600" spc="4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sorts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00154" y="2577363"/>
            <a:ext cx="1698625" cy="70802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algn="ctr" marL="38100" marR="30480">
              <a:lnSpc>
                <a:spcPts val="1730"/>
              </a:lnSpc>
              <a:spcBef>
                <a:spcPts val="310"/>
              </a:spcBef>
            </a:pPr>
            <a:r>
              <a:rPr dirty="0" sz="1600" spc="-5" b="1" i="1">
                <a:solidFill>
                  <a:srgbClr val="FF0000"/>
                </a:solidFill>
                <a:latin typeface="Arial"/>
                <a:cs typeface="Arial"/>
              </a:rPr>
              <a:t>Activity</a:t>
            </a:r>
            <a:r>
              <a:rPr dirty="0" baseline="-21164" sz="1575" spc="-7" b="1" i="1">
                <a:solidFill>
                  <a:srgbClr val="FF0000"/>
                </a:solidFill>
                <a:latin typeface="Arial"/>
                <a:cs typeface="Arial"/>
              </a:rPr>
              <a:t>1 </a:t>
            </a:r>
            <a:r>
              <a:rPr dirty="0" sz="1600" spc="-5" b="1" i="1">
                <a:solidFill>
                  <a:srgbClr val="FF0000"/>
                </a:solidFill>
                <a:latin typeface="Arial"/>
                <a:cs typeface="Arial"/>
              </a:rPr>
              <a:t>uses an  </a:t>
            </a:r>
            <a:r>
              <a:rPr dirty="0" sz="1600" spc="-5" b="1" i="1">
                <a:solidFill>
                  <a:srgbClr val="FF0000"/>
                </a:solidFill>
                <a:latin typeface="Arial"/>
                <a:cs typeface="Arial"/>
              </a:rPr>
              <a:t>implicit intent </a:t>
            </a:r>
            <a:r>
              <a:rPr dirty="0" sz="1600" spc="-10" b="1" i="1">
                <a:solidFill>
                  <a:srgbClr val="FF0000"/>
                </a:solidFill>
                <a:latin typeface="Arial"/>
                <a:cs typeface="Arial"/>
              </a:rPr>
              <a:t>to  </a:t>
            </a:r>
            <a:r>
              <a:rPr dirty="0" sz="1600" spc="-5" b="1" i="1">
                <a:solidFill>
                  <a:srgbClr val="FF0000"/>
                </a:solidFill>
                <a:latin typeface="Arial"/>
                <a:cs typeface="Arial"/>
              </a:rPr>
              <a:t>start</a:t>
            </a:r>
            <a:r>
              <a:rPr dirty="0" sz="1600" spc="-5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 spc="-5" b="1" i="1">
                <a:solidFill>
                  <a:srgbClr val="FF0000"/>
                </a:solidFill>
                <a:latin typeface="Arial"/>
                <a:cs typeface="Arial"/>
              </a:rPr>
              <a:t>Activity</a:t>
            </a:r>
            <a:r>
              <a:rPr dirty="0" baseline="-21164" sz="1575" spc="-7" b="1" i="1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baseline="-21164" sz="1575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64819" y="1176020"/>
            <a:ext cx="3013710" cy="2934970"/>
            <a:chOff x="464819" y="1176020"/>
            <a:chExt cx="3013710" cy="2934970"/>
          </a:xfrm>
        </p:grpSpPr>
        <p:sp>
          <p:nvSpPr>
            <p:cNvPr id="8" name="object 8"/>
            <p:cNvSpPr/>
            <p:nvPr/>
          </p:nvSpPr>
          <p:spPr>
            <a:xfrm>
              <a:off x="1520347" y="1176020"/>
              <a:ext cx="1958119" cy="29344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4819" y="1341119"/>
              <a:ext cx="1263396" cy="5013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733497" y="1455318"/>
            <a:ext cx="6642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45" b="1">
                <a:latin typeface="Arial"/>
                <a:cs typeface="Arial"/>
              </a:rPr>
              <a:t>A</a:t>
            </a:r>
            <a:r>
              <a:rPr dirty="0" sz="1400" b="1">
                <a:latin typeface="Arial"/>
                <a:cs typeface="Arial"/>
              </a:rPr>
              <a:t>ct</a:t>
            </a:r>
            <a:r>
              <a:rPr dirty="0" sz="1400" spc="5" b="1">
                <a:latin typeface="Arial"/>
                <a:cs typeface="Arial"/>
              </a:rPr>
              <a:t>i</a:t>
            </a:r>
            <a:r>
              <a:rPr dirty="0" sz="1400" spc="-15" b="1">
                <a:latin typeface="Arial"/>
                <a:cs typeface="Arial"/>
              </a:rPr>
              <a:t>v</a:t>
            </a:r>
            <a:r>
              <a:rPr dirty="0" sz="1400" spc="5" b="1">
                <a:latin typeface="Arial"/>
                <a:cs typeface="Arial"/>
              </a:rPr>
              <a:t>i</a:t>
            </a:r>
            <a:r>
              <a:rPr dirty="0" sz="1400" b="1">
                <a:latin typeface="Arial"/>
                <a:cs typeface="Arial"/>
              </a:rPr>
              <a:t>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67485" y="1557426"/>
            <a:ext cx="92075" cy="1682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5" b="1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87751" y="3625596"/>
            <a:ext cx="1261872" cy="502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830626" y="3740877"/>
            <a:ext cx="7766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Activity</a:t>
            </a:r>
            <a:r>
              <a:rPr dirty="0" baseline="-21604" sz="1350" spc="-1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baseline="-21604" sz="1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7803" y="4731561"/>
            <a:ext cx="833247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ahoma"/>
                <a:cs typeface="Tahoma"/>
              </a:rPr>
              <a:t>See</a:t>
            </a:r>
            <a:r>
              <a:rPr dirty="0" sz="2000" spc="160">
                <a:latin typeface="Tahoma"/>
                <a:cs typeface="Tahoma"/>
              </a:rPr>
              <a:t> </a:t>
            </a:r>
            <a:r>
              <a:rPr dirty="0" sz="2000" spc="-40">
                <a:solidFill>
                  <a:srgbClr val="0000FF"/>
                </a:solidFill>
                <a:latin typeface="Tahoma"/>
                <a:cs typeface="Tahoma"/>
                <a:hlinkClick r:id="rId6"/>
              </a:rPr>
              <a:t>www.vogella.com/tutorials/Andr</a:t>
            </a:r>
            <a:r>
              <a:rPr dirty="0" baseline="-4629" sz="2700" spc="-60" b="1">
                <a:latin typeface="Tahoma"/>
                <a:cs typeface="Tahoma"/>
                <a:hlinkClick r:id="rId6"/>
              </a:rPr>
              <a:t>2</a:t>
            </a:r>
            <a:r>
              <a:rPr dirty="0" sz="2000" spc="-40">
                <a:solidFill>
                  <a:srgbClr val="0000FF"/>
                </a:solidFill>
                <a:latin typeface="Tahoma"/>
                <a:cs typeface="Tahoma"/>
                <a:hlinkClick r:id="rId6"/>
              </a:rPr>
              <a:t>o</a:t>
            </a:r>
            <a:r>
              <a:rPr dirty="0" baseline="-4629" sz="2700" spc="-60" b="1">
                <a:latin typeface="Tahoma"/>
                <a:cs typeface="Tahoma"/>
                <a:hlinkClick r:id="rId6"/>
              </a:rPr>
              <a:t>0</a:t>
            </a:r>
            <a:r>
              <a:rPr dirty="0" sz="2000" spc="-40">
                <a:solidFill>
                  <a:srgbClr val="0000FF"/>
                </a:solidFill>
                <a:latin typeface="Tahoma"/>
                <a:cs typeface="Tahoma"/>
                <a:hlinkClick r:id="rId6"/>
              </a:rPr>
              <a:t>idIntent/article.html#intents_explicit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9431" y="4687823"/>
            <a:ext cx="7551407" cy="390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041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Elements </a:t>
            </a:r>
            <a:r>
              <a:rPr dirty="0" spc="-10"/>
              <a:t>in </a:t>
            </a:r>
            <a:r>
              <a:rPr dirty="0" spc="-5"/>
              <a:t>an Android</a:t>
            </a:r>
            <a:r>
              <a:rPr dirty="0" spc="95"/>
              <a:t> </a:t>
            </a:r>
            <a:r>
              <a:rPr dirty="0" spc="-5"/>
              <a:t>Intent	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9323" y="4699343"/>
            <a:ext cx="7351395" cy="3790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ahoma"/>
                <a:cs typeface="Tahoma"/>
              </a:rPr>
              <a:t>See</a:t>
            </a:r>
            <a:r>
              <a:rPr dirty="0" sz="2000" spc="-60">
                <a:latin typeface="Tahoma"/>
                <a:cs typeface="Tahoma"/>
              </a:rPr>
              <a:t> </a:t>
            </a:r>
            <a:r>
              <a:rPr dirty="0" sz="2000" spc="-45">
                <a:solidFill>
                  <a:srgbClr val="0000FF"/>
                </a:solidFill>
                <a:latin typeface="Tahoma"/>
                <a:cs typeface="Tahoma"/>
                <a:hlinkClick r:id="rId3"/>
              </a:rPr>
              <a:t>developer.android.com/guid</a:t>
            </a:r>
            <a:r>
              <a:rPr dirty="0" baseline="-12345" sz="2700" spc="-67" b="1">
                <a:latin typeface="Tahoma"/>
                <a:cs typeface="Tahoma"/>
                <a:hlinkClick r:id="rId3"/>
              </a:rPr>
              <a:t>2</a:t>
            </a:r>
            <a:r>
              <a:rPr dirty="0" sz="2000" spc="-45">
                <a:solidFill>
                  <a:srgbClr val="0000FF"/>
                </a:solidFill>
                <a:latin typeface="Tahoma"/>
                <a:cs typeface="Tahoma"/>
                <a:hlinkClick r:id="rId3"/>
              </a:rPr>
              <a:t>e</a:t>
            </a:r>
            <a:r>
              <a:rPr dirty="0" baseline="-12345" sz="2700" spc="-67" b="1">
                <a:latin typeface="Tahoma"/>
                <a:cs typeface="Tahoma"/>
                <a:hlinkClick r:id="rId3"/>
              </a:rPr>
              <a:t>1</a:t>
            </a:r>
            <a:r>
              <a:rPr dirty="0" sz="2000" spc="-45">
                <a:solidFill>
                  <a:srgbClr val="0000FF"/>
                </a:solidFill>
                <a:latin typeface="Tahoma"/>
                <a:cs typeface="Tahoma"/>
                <a:hlinkClick r:id="rId3"/>
              </a:rPr>
              <a:t>/components/intents</a:t>
            </a:r>
            <a:r>
              <a:rPr dirty="0" sz="2000" spc="-45">
                <a:solidFill>
                  <a:srgbClr val="0000FF"/>
                </a:solidFill>
                <a:latin typeface="Tahoma"/>
                <a:cs typeface="Tahoma"/>
                <a:hlinkClick r:id="rId3"/>
              </a:rPr>
              <a:t>-</a:t>
            </a:r>
            <a:r>
              <a:rPr dirty="0" sz="2000" spc="-45">
                <a:solidFill>
                  <a:srgbClr val="0000FF"/>
                </a:solidFill>
                <a:latin typeface="Tahoma"/>
                <a:cs typeface="Tahoma"/>
                <a:hlinkClick r:id="rId3"/>
              </a:rPr>
              <a:t>filters.html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192" y="422617"/>
            <a:ext cx="4095115" cy="1931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marR="76835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latin typeface="Tahoma"/>
                <a:cs typeface="Tahoma"/>
              </a:rPr>
              <a:t>If </a:t>
            </a:r>
            <a:r>
              <a:rPr dirty="0" sz="2000">
                <a:latin typeface="Tahoma"/>
                <a:cs typeface="Tahoma"/>
              </a:rPr>
              <a:t>the </a:t>
            </a:r>
            <a:r>
              <a:rPr dirty="0" sz="2000" spc="-5">
                <a:latin typeface="Tahoma"/>
                <a:cs typeface="Tahoma"/>
              </a:rPr>
              <a:t>name is </a:t>
            </a:r>
            <a:r>
              <a:rPr dirty="0" sz="2000">
                <a:latin typeface="Tahoma"/>
                <a:cs typeface="Tahoma"/>
              </a:rPr>
              <a:t>not </a:t>
            </a:r>
            <a:r>
              <a:rPr dirty="0" sz="2000" spc="-5">
                <a:latin typeface="Tahoma"/>
                <a:cs typeface="Tahoma"/>
              </a:rPr>
              <a:t>specified the  intent is called </a:t>
            </a:r>
            <a:r>
              <a:rPr dirty="0" sz="2000">
                <a:latin typeface="Tahoma"/>
                <a:cs typeface="Tahoma"/>
              </a:rPr>
              <a:t>an </a:t>
            </a:r>
            <a:r>
              <a:rPr dirty="0" sz="2000" spc="-5">
                <a:latin typeface="Tahoma"/>
                <a:cs typeface="Tahoma"/>
              </a:rPr>
              <a:t>“implicit</a:t>
            </a:r>
            <a:r>
              <a:rPr dirty="0" sz="2000" spc="3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intent”</a:t>
            </a:r>
            <a:endParaRPr sz="2000">
              <a:latin typeface="Tahoma"/>
              <a:cs typeface="Tahoma"/>
            </a:endParaRPr>
          </a:p>
          <a:p>
            <a:pPr lvl="1" marL="466725" marR="508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466725" algn="l"/>
                <a:tab pos="467359" algn="l"/>
              </a:tabLst>
            </a:pPr>
            <a:r>
              <a:rPr dirty="0" sz="2000" spc="-5">
                <a:latin typeface="Tahoma"/>
                <a:cs typeface="Tahoma"/>
              </a:rPr>
              <a:t>Android’s intent framework </a:t>
            </a:r>
            <a:r>
              <a:rPr dirty="0" sz="2000">
                <a:latin typeface="Tahoma"/>
                <a:cs typeface="Tahoma"/>
              </a:rPr>
              <a:t>uses  some elements </a:t>
            </a:r>
            <a:r>
              <a:rPr dirty="0" sz="2000" spc="-5">
                <a:latin typeface="Tahoma"/>
                <a:cs typeface="Tahoma"/>
              </a:rPr>
              <a:t>in </a:t>
            </a:r>
            <a:r>
              <a:rPr dirty="0" sz="2000">
                <a:latin typeface="Tahoma"/>
                <a:cs typeface="Tahoma"/>
              </a:rPr>
              <a:t>the </a:t>
            </a:r>
            <a:r>
              <a:rPr dirty="0" sz="2000" spc="-5">
                <a:latin typeface="Tahoma"/>
                <a:cs typeface="Tahoma"/>
              </a:rPr>
              <a:t>intent </a:t>
            </a:r>
            <a:r>
              <a:rPr dirty="0" sz="2000">
                <a:latin typeface="Tahoma"/>
                <a:cs typeface="Tahoma"/>
              </a:rPr>
              <a:t>to  </a:t>
            </a:r>
            <a:r>
              <a:rPr dirty="0" sz="2000" spc="-5">
                <a:latin typeface="Tahoma"/>
                <a:cs typeface="Tahoma"/>
              </a:rPr>
              <a:t>identify </a:t>
            </a:r>
            <a:r>
              <a:rPr dirty="0" sz="2000">
                <a:latin typeface="Tahoma"/>
                <a:cs typeface="Tahoma"/>
              </a:rPr>
              <a:t>the target </a:t>
            </a:r>
            <a:r>
              <a:rPr dirty="0" sz="2000" spc="-5">
                <a:latin typeface="Tahoma"/>
                <a:cs typeface="Tahoma"/>
              </a:rPr>
              <a:t>component  </a:t>
            </a:r>
            <a:r>
              <a:rPr dirty="0" sz="2000">
                <a:latin typeface="Tahoma"/>
                <a:cs typeface="Tahoma"/>
              </a:rPr>
              <a:t>as </a:t>
            </a:r>
            <a:r>
              <a:rPr dirty="0" sz="2000" spc="-5">
                <a:latin typeface="Tahoma"/>
                <a:cs typeface="Tahoma"/>
              </a:rPr>
              <a:t>part </a:t>
            </a:r>
            <a:r>
              <a:rPr dirty="0" sz="2000">
                <a:latin typeface="Tahoma"/>
                <a:cs typeface="Tahoma"/>
              </a:rPr>
              <a:t>of </a:t>
            </a:r>
            <a:r>
              <a:rPr dirty="0" sz="2000" spc="-5">
                <a:latin typeface="Tahoma"/>
                <a:cs typeface="Tahoma"/>
              </a:rPr>
              <a:t>“intent</a:t>
            </a:r>
            <a:r>
              <a:rPr dirty="0" sz="2000" spc="-2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resolution”</a:t>
            </a:r>
            <a:endParaRPr sz="2000">
              <a:latin typeface="Tahoma"/>
              <a:cs typeface="Tahom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414443" y="467182"/>
          <a:ext cx="4666615" cy="4119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6965"/>
                <a:gridCol w="3529329"/>
              </a:tblGrid>
              <a:tr h="281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Element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Purpose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Name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648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Name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 component to handle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r>
                        <a:rPr dirty="0" sz="1600" spc="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(optional)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1043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Action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90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A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string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naming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operation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perform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or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case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broadcast  intents the event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has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occurred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&amp; is being</a:t>
                      </a:r>
                      <a:r>
                        <a:rPr dirty="0" sz="160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reported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851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URI of data to be acted on &amp;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 MIME type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of that</a:t>
                      </a:r>
                      <a:r>
                        <a:rPr dirty="0" sz="1600" spc="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Category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089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Tahoma"/>
                          <a:cs typeface="Tahoma"/>
                        </a:rPr>
                        <a:t>String giving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about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action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</a:t>
                      </a:r>
                      <a:r>
                        <a:rPr dirty="0" sz="1600" spc="5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execute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80010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Extras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879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25">
                          <a:latin typeface="Tahoma"/>
                          <a:cs typeface="Tahoma"/>
                        </a:rPr>
                        <a:t>Key-value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pairs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information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should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be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delivered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component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handling the</a:t>
                      </a:r>
                      <a:r>
                        <a:rPr dirty="0" sz="1600" spc="6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3124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Flags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Flags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various</a:t>
                      </a:r>
                      <a:r>
                        <a:rPr dirty="0" sz="1600" spc="4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sorts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90923" y="4777018"/>
            <a:ext cx="3181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 b="1">
                <a:latin typeface="Tahoma"/>
                <a:cs typeface="Tahoma"/>
              </a:rPr>
              <a:t>22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041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Elements </a:t>
            </a:r>
            <a:r>
              <a:rPr dirty="0" spc="-10"/>
              <a:t>in </a:t>
            </a:r>
            <a:r>
              <a:rPr dirty="0" spc="-5"/>
              <a:t>an Android</a:t>
            </a:r>
            <a:r>
              <a:rPr dirty="0" spc="95"/>
              <a:t> </a:t>
            </a:r>
            <a:r>
              <a:rPr dirty="0" spc="-5"/>
              <a:t>Intent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572" y="422617"/>
            <a:ext cx="3580129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5">
                <a:latin typeface="Tahoma"/>
                <a:cs typeface="Tahoma"/>
              </a:rPr>
              <a:t>ACTION_BATTERY_LOW </a:t>
            </a:r>
            <a:r>
              <a:rPr dirty="0" sz="2000" spc="-5">
                <a:latin typeface="Tahoma"/>
                <a:cs typeface="Tahoma"/>
              </a:rPr>
              <a:t>is</a:t>
            </a:r>
            <a:r>
              <a:rPr dirty="0" sz="2000" spc="-12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an  </a:t>
            </a:r>
            <a:r>
              <a:rPr dirty="0" sz="2000" spc="-5">
                <a:latin typeface="Tahoma"/>
                <a:cs typeface="Tahoma"/>
              </a:rPr>
              <a:t>example </a:t>
            </a:r>
            <a:r>
              <a:rPr dirty="0" sz="2000">
                <a:latin typeface="Tahoma"/>
                <a:cs typeface="Tahoma"/>
              </a:rPr>
              <a:t>of an </a:t>
            </a:r>
            <a:r>
              <a:rPr dirty="0" sz="2000" spc="-5">
                <a:latin typeface="Tahoma"/>
                <a:cs typeface="Tahoma"/>
              </a:rPr>
              <a:t>implicit</a:t>
            </a:r>
            <a:r>
              <a:rPr dirty="0" sz="2000" spc="-3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intent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4463" y="2132076"/>
            <a:ext cx="989076" cy="612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52789" y="2177580"/>
            <a:ext cx="612140" cy="48831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25095" marR="5080" indent="-113030">
              <a:lnSpc>
                <a:spcPts val="1730"/>
              </a:lnSpc>
              <a:spcBef>
                <a:spcPts val="310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hone 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98320" y="2132076"/>
            <a:ext cx="1107947" cy="612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002066" y="2177580"/>
            <a:ext cx="700405" cy="48831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50800" marR="5080" indent="-38100">
              <a:lnSpc>
                <a:spcPts val="1730"/>
              </a:lnSpc>
              <a:spcBef>
                <a:spcPts val="310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tem 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64108" y="2759163"/>
            <a:ext cx="1847214" cy="1877060"/>
            <a:chOff x="864108" y="2759163"/>
            <a:chExt cx="1847214" cy="1877060"/>
          </a:xfrm>
        </p:grpSpPr>
        <p:sp>
          <p:nvSpPr>
            <p:cNvPr id="10" name="object 10"/>
            <p:cNvSpPr/>
            <p:nvPr/>
          </p:nvSpPr>
          <p:spPr>
            <a:xfrm>
              <a:off x="1167460" y="2768688"/>
              <a:ext cx="334010" cy="655955"/>
            </a:xfrm>
            <a:custGeom>
              <a:avLst/>
              <a:gdLst/>
              <a:ahLst/>
              <a:cxnLst/>
              <a:rect l="l" t="t" r="r" b="b"/>
              <a:pathLst>
                <a:path w="334009" h="655954">
                  <a:moveTo>
                    <a:pt x="333743" y="655396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62417" y="2768688"/>
              <a:ext cx="79375" cy="88265"/>
            </a:xfrm>
            <a:custGeom>
              <a:avLst/>
              <a:gdLst/>
              <a:ahLst/>
              <a:cxnLst/>
              <a:rect l="l" t="t" r="r" b="b"/>
              <a:pathLst>
                <a:path w="79375" h="88264">
                  <a:moveTo>
                    <a:pt x="0" y="88074"/>
                  </a:moveTo>
                  <a:lnTo>
                    <a:pt x="5041" y="0"/>
                  </a:lnTo>
                  <a:lnTo>
                    <a:pt x="79222" y="4773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47722" y="2778467"/>
              <a:ext cx="395605" cy="645795"/>
            </a:xfrm>
            <a:custGeom>
              <a:avLst/>
              <a:gdLst/>
              <a:ahLst/>
              <a:cxnLst/>
              <a:rect l="l" t="t" r="r" b="b"/>
              <a:pathLst>
                <a:path w="395605" h="645795">
                  <a:moveTo>
                    <a:pt x="0" y="645617"/>
                  </a:moveTo>
                  <a:lnTo>
                    <a:pt x="395084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65121" y="2778467"/>
              <a:ext cx="78105" cy="88265"/>
            </a:xfrm>
            <a:custGeom>
              <a:avLst/>
              <a:gdLst/>
              <a:ahLst/>
              <a:cxnLst/>
              <a:rect l="l" t="t" r="r" b="b"/>
              <a:pathLst>
                <a:path w="78105" h="88264">
                  <a:moveTo>
                    <a:pt x="75831" y="88201"/>
                  </a:moveTo>
                  <a:lnTo>
                    <a:pt x="77685" y="0"/>
                  </a:lnTo>
                  <a:lnTo>
                    <a:pt x="0" y="41795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769503" y="3742660"/>
              <a:ext cx="635" cy="805815"/>
            </a:xfrm>
            <a:custGeom>
              <a:avLst/>
              <a:gdLst/>
              <a:ahLst/>
              <a:cxnLst/>
              <a:rect l="l" t="t" r="r" b="b"/>
              <a:pathLst>
                <a:path w="635" h="805814">
                  <a:moveTo>
                    <a:pt x="0" y="805675"/>
                  </a:moveTo>
                  <a:lnTo>
                    <a:pt x="114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25155" y="3742664"/>
              <a:ext cx="88900" cy="76200"/>
            </a:xfrm>
            <a:custGeom>
              <a:avLst/>
              <a:gdLst/>
              <a:ahLst/>
              <a:cxnLst/>
              <a:rect l="l" t="t" r="r" b="b"/>
              <a:pathLst>
                <a:path w="88900" h="76200">
                  <a:moveTo>
                    <a:pt x="88900" y="76200"/>
                  </a:moveTo>
                  <a:lnTo>
                    <a:pt x="44462" y="0"/>
                  </a:lnTo>
                  <a:lnTo>
                    <a:pt x="0" y="76187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16152" y="4023360"/>
              <a:ext cx="1107948" cy="6126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64108" y="3128772"/>
              <a:ext cx="1847088" cy="6126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024335" y="3173577"/>
            <a:ext cx="1525270" cy="1383030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algn="ctr" marL="12700" marR="5080">
              <a:lnSpc>
                <a:spcPts val="1730"/>
              </a:lnSpc>
              <a:spcBef>
                <a:spcPts val="310"/>
              </a:spcBef>
            </a:pPr>
            <a:r>
              <a:rPr dirty="0" sz="1600">
                <a:latin typeface="Arial"/>
                <a:cs typeface="Arial"/>
              </a:rPr>
              <a:t>Activity</a:t>
            </a:r>
            <a:r>
              <a:rPr dirty="0" sz="1600" spc="-10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Manager  Service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 algn="ctr" marL="405765" marR="432434" indent="-635">
              <a:lnSpc>
                <a:spcPts val="1730"/>
              </a:lnSpc>
              <a:spcBef>
                <a:spcPts val="1515"/>
              </a:spcBef>
            </a:pPr>
            <a:r>
              <a:rPr dirty="0" sz="1600" spc="-5">
                <a:latin typeface="Arial"/>
                <a:cs typeface="Arial"/>
              </a:rPr>
              <a:t>Battery  </a:t>
            </a:r>
            <a:r>
              <a:rPr dirty="0" sz="1600" spc="-5">
                <a:latin typeface="Arial"/>
                <a:cs typeface="Arial"/>
              </a:rPr>
              <a:t>S</a:t>
            </a:r>
            <a:r>
              <a:rPr dirty="0" sz="1600" spc="-5">
                <a:latin typeface="Arial"/>
                <a:cs typeface="Arial"/>
              </a:rPr>
              <a:t>e</a:t>
            </a:r>
            <a:r>
              <a:rPr dirty="0" sz="1600" spc="-10">
                <a:latin typeface="Arial"/>
                <a:cs typeface="Arial"/>
              </a:rPr>
              <a:t>r</a:t>
            </a:r>
            <a:r>
              <a:rPr dirty="0" sz="1600">
                <a:latin typeface="Arial"/>
                <a:cs typeface="Arial"/>
              </a:rPr>
              <a:t>v</a:t>
            </a:r>
            <a:r>
              <a:rPr dirty="0" sz="1600" spc="-5">
                <a:latin typeface="Arial"/>
                <a:cs typeface="Arial"/>
              </a:rPr>
              <a:t>i</a:t>
            </a:r>
            <a:r>
              <a:rPr dirty="0" sz="1600">
                <a:latin typeface="Arial"/>
                <a:cs typeface="Arial"/>
              </a:rPr>
              <a:t>ce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4414443" y="467182"/>
          <a:ext cx="4666615" cy="4119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6965"/>
                <a:gridCol w="3529329"/>
              </a:tblGrid>
              <a:tr h="281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Element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Purpose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Name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648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Name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 component to handle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r>
                        <a:rPr dirty="0" sz="1600" spc="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(optional)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1043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Action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90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A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string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naming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operation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perform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or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case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broadcast  intents the event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has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occurred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&amp; is being</a:t>
                      </a:r>
                      <a:r>
                        <a:rPr dirty="0" sz="160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reported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851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URI of data to be acted on &amp;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 MIME type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of that</a:t>
                      </a:r>
                      <a:r>
                        <a:rPr dirty="0" sz="1600" spc="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Category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089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Tahoma"/>
                          <a:cs typeface="Tahoma"/>
                        </a:rPr>
                        <a:t>String giving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about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action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</a:t>
                      </a:r>
                      <a:r>
                        <a:rPr dirty="0" sz="1600" spc="5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execute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80010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Extras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879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25">
                          <a:latin typeface="Tahoma"/>
                          <a:cs typeface="Tahoma"/>
                        </a:rPr>
                        <a:t>Key-value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pairs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information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should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be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delivered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component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handling the</a:t>
                      </a:r>
                      <a:r>
                        <a:rPr dirty="0" sz="1600" spc="6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3124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Flags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Flags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various</a:t>
                      </a:r>
                      <a:r>
                        <a:rPr dirty="0" sz="1600" spc="4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sorts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7784" y="4687823"/>
            <a:ext cx="8022335" cy="420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60998" y="4729599"/>
            <a:ext cx="781240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ahoma"/>
                <a:cs typeface="Tahoma"/>
              </a:rPr>
              <a:t>Elements </a:t>
            </a:r>
            <a:r>
              <a:rPr dirty="0" sz="2000" spc="-5">
                <a:latin typeface="Tahoma"/>
                <a:cs typeface="Tahoma"/>
              </a:rPr>
              <a:t>in </a:t>
            </a:r>
            <a:r>
              <a:rPr dirty="0" sz="2000">
                <a:latin typeface="Tahoma"/>
                <a:cs typeface="Tahoma"/>
              </a:rPr>
              <a:t>an </a:t>
            </a:r>
            <a:r>
              <a:rPr dirty="0" sz="2000" spc="-5">
                <a:latin typeface="Tahoma"/>
                <a:cs typeface="Tahoma"/>
              </a:rPr>
              <a:t>intent are </a:t>
            </a:r>
            <a:r>
              <a:rPr dirty="0" sz="2000">
                <a:latin typeface="Tahoma"/>
                <a:cs typeface="Tahoma"/>
              </a:rPr>
              <a:t>set </a:t>
            </a:r>
            <a:r>
              <a:rPr dirty="0" sz="2000" spc="-5">
                <a:latin typeface="Tahoma"/>
                <a:cs typeface="Tahoma"/>
              </a:rPr>
              <a:t>by </a:t>
            </a:r>
            <a:r>
              <a:rPr dirty="0" sz="2000" spc="-459">
                <a:latin typeface="Tahoma"/>
                <a:cs typeface="Tahoma"/>
              </a:rPr>
              <a:t>t</a:t>
            </a:r>
            <a:r>
              <a:rPr dirty="0" baseline="-4629" sz="2700" spc="-690" b="1">
                <a:latin typeface="Tahoma"/>
                <a:cs typeface="Tahoma"/>
              </a:rPr>
              <a:t>2</a:t>
            </a:r>
            <a:r>
              <a:rPr dirty="0" sz="2000" spc="-459">
                <a:latin typeface="Tahoma"/>
                <a:cs typeface="Tahoma"/>
              </a:rPr>
              <a:t>h</a:t>
            </a:r>
            <a:r>
              <a:rPr dirty="0" baseline="-4629" sz="2700" spc="-690" b="1">
                <a:latin typeface="Tahoma"/>
                <a:cs typeface="Tahoma"/>
              </a:rPr>
              <a:t>3</a:t>
            </a:r>
            <a:r>
              <a:rPr dirty="0" sz="2000" spc="-459">
                <a:latin typeface="Tahoma"/>
                <a:cs typeface="Tahoma"/>
              </a:rPr>
              <a:t>e </a:t>
            </a:r>
            <a:r>
              <a:rPr dirty="0" sz="2000" spc="-5">
                <a:latin typeface="Tahoma"/>
                <a:cs typeface="Tahoma"/>
              </a:rPr>
              <a:t>intent </a:t>
            </a:r>
            <a:r>
              <a:rPr dirty="0" sz="2000">
                <a:latin typeface="Tahoma"/>
                <a:cs typeface="Tahoma"/>
              </a:rPr>
              <a:t>creator/sender</a:t>
            </a:r>
            <a:r>
              <a:rPr dirty="0" sz="2000" spc="-9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component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572" y="422617"/>
            <a:ext cx="4067175" cy="1626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marR="492125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5">
                <a:latin typeface="Tahoma"/>
                <a:cs typeface="Tahoma"/>
              </a:rPr>
              <a:t>ACTION_BATTERY_LOW </a:t>
            </a:r>
            <a:r>
              <a:rPr dirty="0" sz="2000" spc="-5">
                <a:latin typeface="Tahoma"/>
                <a:cs typeface="Tahoma"/>
              </a:rPr>
              <a:t>is</a:t>
            </a:r>
            <a:r>
              <a:rPr dirty="0" sz="2000" spc="-12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an  </a:t>
            </a:r>
            <a:r>
              <a:rPr dirty="0" sz="2000" spc="-5">
                <a:latin typeface="Tahoma"/>
                <a:cs typeface="Tahoma"/>
              </a:rPr>
              <a:t>example </a:t>
            </a:r>
            <a:r>
              <a:rPr dirty="0" sz="2000">
                <a:latin typeface="Tahoma"/>
                <a:cs typeface="Tahoma"/>
              </a:rPr>
              <a:t>of an </a:t>
            </a:r>
            <a:r>
              <a:rPr dirty="0" sz="2000" spc="-5">
                <a:latin typeface="Tahoma"/>
                <a:cs typeface="Tahoma"/>
              </a:rPr>
              <a:t>implicit</a:t>
            </a:r>
            <a:r>
              <a:rPr dirty="0" sz="2000" spc="-3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intent</a:t>
            </a:r>
            <a:endParaRPr sz="2000">
              <a:latin typeface="Tahoma"/>
              <a:cs typeface="Tahoma"/>
            </a:endParaRPr>
          </a:p>
          <a:p>
            <a:pPr lvl="1" marL="464820" marR="508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464820" algn="l"/>
                <a:tab pos="465455" algn="l"/>
              </a:tabLst>
            </a:pPr>
            <a:r>
              <a:rPr dirty="0" sz="2000" spc="-30">
                <a:latin typeface="Tahoma"/>
                <a:cs typeface="Tahoma"/>
              </a:rPr>
              <a:t>e.g., </a:t>
            </a:r>
            <a:r>
              <a:rPr dirty="0" sz="2000">
                <a:latin typeface="Tahoma"/>
                <a:cs typeface="Tahoma"/>
              </a:rPr>
              <a:t>sent </a:t>
            </a:r>
            <a:r>
              <a:rPr dirty="0" sz="2000" spc="-5">
                <a:latin typeface="Tahoma"/>
                <a:cs typeface="Tahoma"/>
              </a:rPr>
              <a:t>by </a:t>
            </a:r>
            <a:r>
              <a:rPr dirty="0" sz="2000">
                <a:latin typeface="Tahoma"/>
                <a:cs typeface="Tahoma"/>
              </a:rPr>
              <a:t>the Battery</a:t>
            </a:r>
            <a:r>
              <a:rPr dirty="0" sz="2000" spc="-8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Service  </a:t>
            </a:r>
            <a:r>
              <a:rPr dirty="0" sz="2000">
                <a:latin typeface="Tahoma"/>
                <a:cs typeface="Tahoma"/>
              </a:rPr>
              <a:t>when power </a:t>
            </a:r>
            <a:r>
              <a:rPr dirty="0" sz="2000" spc="-5">
                <a:latin typeface="Tahoma"/>
                <a:cs typeface="Tahoma"/>
              </a:rPr>
              <a:t>levels </a:t>
            </a:r>
            <a:r>
              <a:rPr dirty="0" sz="2000" spc="-10">
                <a:latin typeface="Tahoma"/>
                <a:cs typeface="Tahoma"/>
              </a:rPr>
              <a:t>fall </a:t>
            </a:r>
            <a:r>
              <a:rPr dirty="0" sz="2000" spc="-5">
                <a:latin typeface="Tahoma"/>
                <a:cs typeface="Tahoma"/>
              </a:rPr>
              <a:t>below </a:t>
            </a:r>
            <a:r>
              <a:rPr dirty="0" sz="2000">
                <a:latin typeface="Tahoma"/>
                <a:cs typeface="Tahoma"/>
              </a:rPr>
              <a:t>a  </a:t>
            </a:r>
            <a:r>
              <a:rPr dirty="0" sz="2000" spc="-5">
                <a:latin typeface="Tahoma"/>
                <a:cs typeface="Tahoma"/>
              </a:rPr>
              <a:t>given</a:t>
            </a:r>
            <a:r>
              <a:rPr dirty="0" sz="2000" spc="-1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threshold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4463" y="2132076"/>
            <a:ext cx="989076" cy="612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52789" y="2177580"/>
            <a:ext cx="612140" cy="48831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25095" marR="5080" indent="-113030">
              <a:lnSpc>
                <a:spcPts val="1730"/>
              </a:lnSpc>
              <a:spcBef>
                <a:spcPts val="310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hone 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98320" y="2132076"/>
            <a:ext cx="1107947" cy="612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002066" y="2177580"/>
            <a:ext cx="700405" cy="48831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50800" marR="5080" indent="-38100">
              <a:lnSpc>
                <a:spcPts val="1730"/>
              </a:lnSpc>
              <a:spcBef>
                <a:spcPts val="310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tem 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16152" y="3733135"/>
            <a:ext cx="1108075" cy="902969"/>
            <a:chOff x="1216152" y="3733135"/>
            <a:chExt cx="1108075" cy="902969"/>
          </a:xfrm>
        </p:grpSpPr>
        <p:sp>
          <p:nvSpPr>
            <p:cNvPr id="10" name="object 10"/>
            <p:cNvSpPr/>
            <p:nvPr/>
          </p:nvSpPr>
          <p:spPr>
            <a:xfrm>
              <a:off x="1769503" y="3742660"/>
              <a:ext cx="635" cy="805815"/>
            </a:xfrm>
            <a:custGeom>
              <a:avLst/>
              <a:gdLst/>
              <a:ahLst/>
              <a:cxnLst/>
              <a:rect l="l" t="t" r="r" b="b"/>
              <a:pathLst>
                <a:path w="635" h="805814">
                  <a:moveTo>
                    <a:pt x="0" y="805675"/>
                  </a:moveTo>
                  <a:lnTo>
                    <a:pt x="114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25155" y="3742664"/>
              <a:ext cx="88900" cy="76200"/>
            </a:xfrm>
            <a:custGeom>
              <a:avLst/>
              <a:gdLst/>
              <a:ahLst/>
              <a:cxnLst/>
              <a:rect l="l" t="t" r="r" b="b"/>
              <a:pathLst>
                <a:path w="88900" h="76200">
                  <a:moveTo>
                    <a:pt x="88900" y="76200"/>
                  </a:moveTo>
                  <a:lnTo>
                    <a:pt x="44462" y="0"/>
                  </a:lnTo>
                  <a:lnTo>
                    <a:pt x="0" y="76187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16152" y="4023359"/>
              <a:ext cx="1107948" cy="6126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417492" y="4068190"/>
            <a:ext cx="704215" cy="48831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2700" marR="5080" indent="17780">
              <a:lnSpc>
                <a:spcPts val="1730"/>
              </a:lnSpc>
              <a:spcBef>
                <a:spcPts val="310"/>
              </a:spcBef>
            </a:pPr>
            <a:r>
              <a:rPr dirty="0" sz="1600" spc="-5">
                <a:latin typeface="Arial"/>
                <a:cs typeface="Arial"/>
              </a:rPr>
              <a:t>Battery  </a:t>
            </a:r>
            <a:r>
              <a:rPr dirty="0" sz="1600" spc="-5">
                <a:latin typeface="Arial"/>
                <a:cs typeface="Arial"/>
              </a:rPr>
              <a:t>S</a:t>
            </a:r>
            <a:r>
              <a:rPr dirty="0" sz="1600" spc="-5">
                <a:latin typeface="Arial"/>
                <a:cs typeface="Arial"/>
              </a:rPr>
              <a:t>e</a:t>
            </a:r>
            <a:r>
              <a:rPr dirty="0" sz="1600" spc="-10">
                <a:latin typeface="Arial"/>
                <a:cs typeface="Arial"/>
              </a:rPr>
              <a:t>r</a:t>
            </a:r>
            <a:r>
              <a:rPr dirty="0" sz="1600">
                <a:latin typeface="Arial"/>
                <a:cs typeface="Arial"/>
              </a:rPr>
              <a:t>v</a:t>
            </a:r>
            <a:r>
              <a:rPr dirty="0" sz="1600" spc="-5">
                <a:latin typeface="Arial"/>
                <a:cs typeface="Arial"/>
              </a:rPr>
              <a:t>i</a:t>
            </a:r>
            <a:r>
              <a:rPr dirty="0" sz="1600">
                <a:latin typeface="Arial"/>
                <a:cs typeface="Arial"/>
              </a:rPr>
              <a:t>ce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64108" y="2759163"/>
            <a:ext cx="1847214" cy="982344"/>
            <a:chOff x="864108" y="2759163"/>
            <a:chExt cx="1847214" cy="982344"/>
          </a:xfrm>
        </p:grpSpPr>
        <p:sp>
          <p:nvSpPr>
            <p:cNvPr id="15" name="object 15"/>
            <p:cNvSpPr/>
            <p:nvPr/>
          </p:nvSpPr>
          <p:spPr>
            <a:xfrm>
              <a:off x="1167460" y="2768688"/>
              <a:ext cx="334010" cy="655955"/>
            </a:xfrm>
            <a:custGeom>
              <a:avLst/>
              <a:gdLst/>
              <a:ahLst/>
              <a:cxnLst/>
              <a:rect l="l" t="t" r="r" b="b"/>
              <a:pathLst>
                <a:path w="334009" h="655954">
                  <a:moveTo>
                    <a:pt x="333743" y="655396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62417" y="2768688"/>
              <a:ext cx="79375" cy="88265"/>
            </a:xfrm>
            <a:custGeom>
              <a:avLst/>
              <a:gdLst/>
              <a:ahLst/>
              <a:cxnLst/>
              <a:rect l="l" t="t" r="r" b="b"/>
              <a:pathLst>
                <a:path w="79375" h="88264">
                  <a:moveTo>
                    <a:pt x="0" y="88074"/>
                  </a:moveTo>
                  <a:lnTo>
                    <a:pt x="5041" y="0"/>
                  </a:lnTo>
                  <a:lnTo>
                    <a:pt x="79222" y="4773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947722" y="2778467"/>
              <a:ext cx="395605" cy="645795"/>
            </a:xfrm>
            <a:custGeom>
              <a:avLst/>
              <a:gdLst/>
              <a:ahLst/>
              <a:cxnLst/>
              <a:rect l="l" t="t" r="r" b="b"/>
              <a:pathLst>
                <a:path w="395605" h="645795">
                  <a:moveTo>
                    <a:pt x="0" y="645617"/>
                  </a:moveTo>
                  <a:lnTo>
                    <a:pt x="395084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265121" y="2778467"/>
              <a:ext cx="78105" cy="88265"/>
            </a:xfrm>
            <a:custGeom>
              <a:avLst/>
              <a:gdLst/>
              <a:ahLst/>
              <a:cxnLst/>
              <a:rect l="l" t="t" r="r" b="b"/>
              <a:pathLst>
                <a:path w="78105" h="88264">
                  <a:moveTo>
                    <a:pt x="75831" y="88201"/>
                  </a:moveTo>
                  <a:lnTo>
                    <a:pt x="77685" y="0"/>
                  </a:lnTo>
                  <a:lnTo>
                    <a:pt x="0" y="41795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64108" y="3128772"/>
              <a:ext cx="1847088" cy="6126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024335" y="3173577"/>
            <a:ext cx="1525270" cy="48831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423545" marR="5080" indent="-411480">
              <a:lnSpc>
                <a:spcPts val="1730"/>
              </a:lnSpc>
              <a:spcBef>
                <a:spcPts val="310"/>
              </a:spcBef>
            </a:pPr>
            <a:r>
              <a:rPr dirty="0" sz="1600">
                <a:latin typeface="Arial"/>
                <a:cs typeface="Arial"/>
              </a:rPr>
              <a:t>Activity</a:t>
            </a:r>
            <a:r>
              <a:rPr dirty="0" sz="1600" spc="-9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Manager  Service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4414443" y="467182"/>
          <a:ext cx="4666615" cy="4119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6965"/>
                <a:gridCol w="3529329"/>
              </a:tblGrid>
              <a:tr h="281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Element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Purpose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Name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648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Name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 component to handle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r>
                        <a:rPr dirty="0" sz="1600" spc="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(optional)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1043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Action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90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A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string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naming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operation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perform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or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case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broadcast  intents the event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has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occurred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&amp; is being</a:t>
                      </a:r>
                      <a:r>
                        <a:rPr dirty="0" sz="160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reported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851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URI of data to be acted on &amp;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 MIME type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of that</a:t>
                      </a:r>
                      <a:r>
                        <a:rPr dirty="0" sz="1600" spc="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Category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089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Tahoma"/>
                          <a:cs typeface="Tahoma"/>
                        </a:rPr>
                        <a:t>String giving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about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action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</a:t>
                      </a:r>
                      <a:r>
                        <a:rPr dirty="0" sz="1600" spc="5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execute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80010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Extras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879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25">
                          <a:latin typeface="Tahoma"/>
                          <a:cs typeface="Tahoma"/>
                        </a:rPr>
                        <a:t>Key-value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pairs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information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should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be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delivered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component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handling the</a:t>
                      </a:r>
                      <a:r>
                        <a:rPr dirty="0" sz="1600" spc="6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3124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Flags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Flags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various</a:t>
                      </a:r>
                      <a:r>
                        <a:rPr dirty="0" sz="1600" spc="4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sorts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</a:tbl>
          </a:graphicData>
        </a:graphic>
      </p:graphicFrame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041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Elements </a:t>
            </a:r>
            <a:r>
              <a:rPr dirty="0" spc="-10"/>
              <a:t>in </a:t>
            </a:r>
            <a:r>
              <a:rPr dirty="0" spc="-5"/>
              <a:t>an Android</a:t>
            </a:r>
            <a:r>
              <a:rPr dirty="0" spc="95"/>
              <a:t> </a:t>
            </a:r>
            <a:r>
              <a:rPr dirty="0" spc="-5"/>
              <a:t>Intent	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419362" y="4105275"/>
            <a:ext cx="563880" cy="246379"/>
          </a:xfrm>
          <a:prstGeom prst="rect">
            <a:avLst/>
          </a:prstGeom>
          <a:solidFill>
            <a:srgbClr val="FFFF99"/>
          </a:solidFill>
          <a:ln w="28575">
            <a:solidFill>
              <a:srgbClr val="FF0000"/>
            </a:solidFill>
          </a:ln>
        </p:spPr>
        <p:txBody>
          <a:bodyPr wrap="square" lIns="0" tIns="22860" rIns="0" bIns="0" rtlCol="0" vert="horz">
            <a:spAutoFit/>
          </a:bodyPr>
          <a:lstStyle/>
          <a:p>
            <a:pPr marL="74295">
              <a:lnSpc>
                <a:spcPct val="100000"/>
              </a:lnSpc>
              <a:spcBef>
                <a:spcPts val="180"/>
              </a:spcBef>
            </a:pPr>
            <a:r>
              <a:rPr dirty="0" sz="1200" spc="-5" b="1">
                <a:latin typeface="Arial"/>
                <a:cs typeface="Arial"/>
              </a:rPr>
              <a:t>intent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72" y="422617"/>
            <a:ext cx="4068445" cy="1626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marR="493395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5">
                <a:latin typeface="Tahoma"/>
                <a:cs typeface="Tahoma"/>
              </a:rPr>
              <a:t>AC</a:t>
            </a:r>
            <a:r>
              <a:rPr dirty="0" sz="2000" spc="-15">
                <a:latin typeface="Tahoma"/>
                <a:cs typeface="Tahoma"/>
              </a:rPr>
              <a:t>TION_BATTERY_LOW </a:t>
            </a:r>
            <a:r>
              <a:rPr dirty="0" sz="2000" spc="-5">
                <a:latin typeface="Tahoma"/>
                <a:cs typeface="Tahoma"/>
              </a:rPr>
              <a:t>is</a:t>
            </a:r>
            <a:r>
              <a:rPr dirty="0" sz="2000" spc="-12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an  </a:t>
            </a:r>
            <a:r>
              <a:rPr dirty="0" sz="2000" spc="-5">
                <a:latin typeface="Tahoma"/>
                <a:cs typeface="Tahoma"/>
              </a:rPr>
              <a:t>example </a:t>
            </a:r>
            <a:r>
              <a:rPr dirty="0" sz="2000">
                <a:latin typeface="Tahoma"/>
                <a:cs typeface="Tahoma"/>
              </a:rPr>
              <a:t>of an </a:t>
            </a:r>
            <a:r>
              <a:rPr dirty="0" sz="2000" spc="-5">
                <a:latin typeface="Tahoma"/>
                <a:cs typeface="Tahoma"/>
              </a:rPr>
              <a:t>implicit</a:t>
            </a:r>
            <a:r>
              <a:rPr dirty="0" sz="2000" spc="-3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intent</a:t>
            </a:r>
            <a:endParaRPr sz="2000">
              <a:latin typeface="Tahoma"/>
              <a:cs typeface="Tahoma"/>
            </a:endParaRPr>
          </a:p>
          <a:p>
            <a:pPr lvl="1" marL="464820" marR="508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464820" algn="l"/>
                <a:tab pos="465455" algn="l"/>
              </a:tabLst>
            </a:pPr>
            <a:r>
              <a:rPr dirty="0" sz="2000" spc="-30">
                <a:latin typeface="Tahoma"/>
                <a:cs typeface="Tahoma"/>
              </a:rPr>
              <a:t>e.g., </a:t>
            </a:r>
            <a:r>
              <a:rPr dirty="0" sz="2000">
                <a:latin typeface="Tahoma"/>
                <a:cs typeface="Tahoma"/>
              </a:rPr>
              <a:t>sent </a:t>
            </a:r>
            <a:r>
              <a:rPr dirty="0" sz="2000" spc="-5">
                <a:latin typeface="Tahoma"/>
                <a:cs typeface="Tahoma"/>
              </a:rPr>
              <a:t>by </a:t>
            </a:r>
            <a:r>
              <a:rPr dirty="0" sz="2000">
                <a:latin typeface="Tahoma"/>
                <a:cs typeface="Tahoma"/>
              </a:rPr>
              <a:t>the Battery</a:t>
            </a:r>
            <a:r>
              <a:rPr dirty="0" sz="2000" spc="-7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Service  </a:t>
            </a:r>
            <a:r>
              <a:rPr dirty="0" sz="2000">
                <a:latin typeface="Tahoma"/>
                <a:cs typeface="Tahoma"/>
              </a:rPr>
              <a:t>when power </a:t>
            </a:r>
            <a:r>
              <a:rPr dirty="0" sz="2000" spc="-5">
                <a:latin typeface="Tahoma"/>
                <a:cs typeface="Tahoma"/>
              </a:rPr>
              <a:t>levels </a:t>
            </a:r>
            <a:r>
              <a:rPr dirty="0" sz="2000" spc="-10">
                <a:latin typeface="Tahoma"/>
                <a:cs typeface="Tahoma"/>
              </a:rPr>
              <a:t>fall </a:t>
            </a:r>
            <a:r>
              <a:rPr dirty="0" sz="2000" spc="-5">
                <a:latin typeface="Tahoma"/>
                <a:cs typeface="Tahoma"/>
              </a:rPr>
              <a:t>below </a:t>
            </a:r>
            <a:r>
              <a:rPr dirty="0" sz="2000">
                <a:latin typeface="Tahoma"/>
                <a:cs typeface="Tahoma"/>
              </a:rPr>
              <a:t>a  </a:t>
            </a:r>
            <a:r>
              <a:rPr dirty="0" sz="2000" spc="-5">
                <a:latin typeface="Tahoma"/>
                <a:cs typeface="Tahoma"/>
              </a:rPr>
              <a:t>given</a:t>
            </a:r>
            <a:r>
              <a:rPr dirty="0" sz="2000" spc="-1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threshold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4463" y="2132076"/>
            <a:ext cx="989076" cy="612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52789" y="2177580"/>
            <a:ext cx="612140" cy="48831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25095" marR="5080" indent="-113030">
              <a:lnSpc>
                <a:spcPts val="1730"/>
              </a:lnSpc>
              <a:spcBef>
                <a:spcPts val="310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hone 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98320" y="2132076"/>
            <a:ext cx="1107947" cy="612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002066" y="2177580"/>
            <a:ext cx="700405" cy="48831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50800" marR="5080" indent="-38100">
              <a:lnSpc>
                <a:spcPts val="1730"/>
              </a:lnSpc>
              <a:spcBef>
                <a:spcPts val="310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tem 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50391" y="2759163"/>
            <a:ext cx="1873250" cy="1877060"/>
            <a:chOff x="850391" y="2759163"/>
            <a:chExt cx="1873250" cy="1877060"/>
          </a:xfrm>
        </p:grpSpPr>
        <p:sp>
          <p:nvSpPr>
            <p:cNvPr id="8" name="object 8"/>
            <p:cNvSpPr/>
            <p:nvPr/>
          </p:nvSpPr>
          <p:spPr>
            <a:xfrm>
              <a:off x="1167460" y="2768688"/>
              <a:ext cx="334010" cy="655955"/>
            </a:xfrm>
            <a:custGeom>
              <a:avLst/>
              <a:gdLst/>
              <a:ahLst/>
              <a:cxnLst/>
              <a:rect l="l" t="t" r="r" b="b"/>
              <a:pathLst>
                <a:path w="334009" h="655954">
                  <a:moveTo>
                    <a:pt x="333743" y="655396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62417" y="2768688"/>
              <a:ext cx="79375" cy="88265"/>
            </a:xfrm>
            <a:custGeom>
              <a:avLst/>
              <a:gdLst/>
              <a:ahLst/>
              <a:cxnLst/>
              <a:rect l="l" t="t" r="r" b="b"/>
              <a:pathLst>
                <a:path w="79375" h="88264">
                  <a:moveTo>
                    <a:pt x="0" y="88074"/>
                  </a:moveTo>
                  <a:lnTo>
                    <a:pt x="5041" y="0"/>
                  </a:lnTo>
                  <a:lnTo>
                    <a:pt x="79222" y="4773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947722" y="2778467"/>
              <a:ext cx="395605" cy="645795"/>
            </a:xfrm>
            <a:custGeom>
              <a:avLst/>
              <a:gdLst/>
              <a:ahLst/>
              <a:cxnLst/>
              <a:rect l="l" t="t" r="r" b="b"/>
              <a:pathLst>
                <a:path w="395605" h="645795">
                  <a:moveTo>
                    <a:pt x="0" y="645617"/>
                  </a:moveTo>
                  <a:lnTo>
                    <a:pt x="395084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65121" y="2778467"/>
              <a:ext cx="78105" cy="88265"/>
            </a:xfrm>
            <a:custGeom>
              <a:avLst/>
              <a:gdLst/>
              <a:ahLst/>
              <a:cxnLst/>
              <a:rect l="l" t="t" r="r" b="b"/>
              <a:pathLst>
                <a:path w="78105" h="88264">
                  <a:moveTo>
                    <a:pt x="75831" y="88201"/>
                  </a:moveTo>
                  <a:lnTo>
                    <a:pt x="77685" y="0"/>
                  </a:lnTo>
                  <a:lnTo>
                    <a:pt x="0" y="41795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769503" y="3742660"/>
              <a:ext cx="635" cy="805815"/>
            </a:xfrm>
            <a:custGeom>
              <a:avLst/>
              <a:gdLst/>
              <a:ahLst/>
              <a:cxnLst/>
              <a:rect l="l" t="t" r="r" b="b"/>
              <a:pathLst>
                <a:path w="635" h="805814">
                  <a:moveTo>
                    <a:pt x="0" y="805675"/>
                  </a:moveTo>
                  <a:lnTo>
                    <a:pt x="114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725155" y="3742664"/>
              <a:ext cx="88900" cy="76200"/>
            </a:xfrm>
            <a:custGeom>
              <a:avLst/>
              <a:gdLst/>
              <a:ahLst/>
              <a:cxnLst/>
              <a:rect l="l" t="t" r="r" b="b"/>
              <a:pathLst>
                <a:path w="88900" h="76200">
                  <a:moveTo>
                    <a:pt x="88900" y="76200"/>
                  </a:moveTo>
                  <a:lnTo>
                    <a:pt x="44462" y="0"/>
                  </a:lnTo>
                  <a:lnTo>
                    <a:pt x="0" y="76187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16151" y="4023360"/>
              <a:ext cx="1107948" cy="6126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50391" y="3115056"/>
              <a:ext cx="1872996" cy="6385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414443" y="467182"/>
          <a:ext cx="4666615" cy="4119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6965"/>
                <a:gridCol w="3529329"/>
              </a:tblGrid>
              <a:tr h="281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Element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Purpose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Name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648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Name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 component to handle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r>
                        <a:rPr dirty="0" sz="1600" spc="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(optional)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1043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Action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90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A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string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naming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operation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perform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or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case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broadcast  intents the event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has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occurred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&amp; is being</a:t>
                      </a:r>
                      <a:r>
                        <a:rPr dirty="0" sz="160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reported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851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URI of data to be acted on &amp;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 MIME type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of that</a:t>
                      </a:r>
                      <a:r>
                        <a:rPr dirty="0" sz="1600" spc="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Category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089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Tahoma"/>
                          <a:cs typeface="Tahoma"/>
                        </a:rPr>
                        <a:t>String giving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about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action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</a:t>
                      </a:r>
                      <a:r>
                        <a:rPr dirty="0" sz="1600" spc="5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execute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80010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Extras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879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25">
                          <a:latin typeface="Tahoma"/>
                          <a:cs typeface="Tahoma"/>
                        </a:rPr>
                        <a:t>Key-value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pairs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information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should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be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delivered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component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handling the</a:t>
                      </a:r>
                      <a:r>
                        <a:rPr dirty="0" sz="1600" spc="6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3124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Flags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Flags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various</a:t>
                      </a:r>
                      <a:r>
                        <a:rPr dirty="0" sz="1600" spc="4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sorts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</a:tbl>
          </a:graphicData>
        </a:graphic>
      </p:graphicFrame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041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Elements </a:t>
            </a:r>
            <a:r>
              <a:rPr dirty="0" spc="-10"/>
              <a:t>in </a:t>
            </a:r>
            <a:r>
              <a:rPr dirty="0" spc="-5"/>
              <a:t>an Android</a:t>
            </a:r>
            <a:r>
              <a:rPr dirty="0" spc="95"/>
              <a:t> </a:t>
            </a:r>
            <a:r>
              <a:rPr dirty="0" spc="-5"/>
              <a:t>Intent	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487627" y="2970161"/>
            <a:ext cx="563880" cy="246379"/>
          </a:xfrm>
          <a:prstGeom prst="rect">
            <a:avLst/>
          </a:prstGeom>
          <a:solidFill>
            <a:srgbClr val="FFFF99"/>
          </a:solidFill>
          <a:ln w="28575">
            <a:solidFill>
              <a:srgbClr val="FF0000"/>
            </a:solidFill>
          </a:ln>
        </p:spPr>
        <p:txBody>
          <a:bodyPr wrap="square" lIns="0" tIns="22860" rIns="0" bIns="0" rtlCol="0" vert="horz">
            <a:spAutoFit/>
          </a:bodyPr>
          <a:lstStyle/>
          <a:p>
            <a:pPr marL="74295">
              <a:lnSpc>
                <a:spcPct val="100000"/>
              </a:lnSpc>
              <a:spcBef>
                <a:spcPts val="180"/>
              </a:spcBef>
            </a:pPr>
            <a:r>
              <a:rPr dirty="0" sz="1200" spc="-5" b="1">
                <a:latin typeface="Arial"/>
                <a:cs typeface="Arial"/>
              </a:rPr>
              <a:t>intent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896349" y="3014962"/>
            <a:ext cx="708190" cy="8394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52400" y="4687823"/>
            <a:ext cx="8839200" cy="4206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75085" y="3173577"/>
            <a:ext cx="8583930" cy="1887220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algn="ctr" marL="761365" marR="6313805">
              <a:lnSpc>
                <a:spcPts val="1730"/>
              </a:lnSpc>
              <a:spcBef>
                <a:spcPts val="310"/>
              </a:spcBef>
            </a:pPr>
            <a:r>
              <a:rPr dirty="0" sz="1600">
                <a:latin typeface="Arial"/>
                <a:cs typeface="Arial"/>
              </a:rPr>
              <a:t>Activity</a:t>
            </a:r>
            <a:r>
              <a:rPr dirty="0" sz="1600" spc="-10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Manager  Service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 algn="ctr" marL="1155065" marR="6741795" indent="-635">
              <a:lnSpc>
                <a:spcPts val="1730"/>
              </a:lnSpc>
              <a:spcBef>
                <a:spcPts val="1515"/>
              </a:spcBef>
            </a:pPr>
            <a:r>
              <a:rPr dirty="0" sz="1600" spc="-5">
                <a:latin typeface="Arial"/>
                <a:cs typeface="Arial"/>
              </a:rPr>
              <a:t>Battery  </a:t>
            </a:r>
            <a:r>
              <a:rPr dirty="0" sz="1600" spc="-5">
                <a:latin typeface="Arial"/>
                <a:cs typeface="Arial"/>
              </a:rPr>
              <a:t>S</a:t>
            </a:r>
            <a:r>
              <a:rPr dirty="0" sz="1600" spc="-5">
                <a:latin typeface="Arial"/>
                <a:cs typeface="Arial"/>
              </a:rPr>
              <a:t>e</a:t>
            </a:r>
            <a:r>
              <a:rPr dirty="0" sz="1600" spc="-10">
                <a:latin typeface="Arial"/>
                <a:cs typeface="Arial"/>
              </a:rPr>
              <a:t>r</a:t>
            </a:r>
            <a:r>
              <a:rPr dirty="0" sz="1600">
                <a:latin typeface="Arial"/>
                <a:cs typeface="Arial"/>
              </a:rPr>
              <a:t>v</a:t>
            </a:r>
            <a:r>
              <a:rPr dirty="0" sz="1600" spc="-5">
                <a:latin typeface="Arial"/>
                <a:cs typeface="Arial"/>
              </a:rPr>
              <a:t>i</a:t>
            </a:r>
            <a:r>
              <a:rPr dirty="0" sz="1600">
                <a:latin typeface="Arial"/>
                <a:cs typeface="Arial"/>
              </a:rPr>
              <a:t>ce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dirty="0" sz="2000" spc="-5">
                <a:latin typeface="Tahoma"/>
                <a:cs typeface="Tahoma"/>
              </a:rPr>
              <a:t>ActivityManagerService </a:t>
            </a:r>
            <a:r>
              <a:rPr dirty="0" sz="2000">
                <a:latin typeface="Tahoma"/>
                <a:cs typeface="Tahoma"/>
              </a:rPr>
              <a:t>(AMS) </a:t>
            </a:r>
            <a:r>
              <a:rPr dirty="0" sz="2000" spc="-100">
                <a:latin typeface="Tahoma"/>
                <a:cs typeface="Tahoma"/>
              </a:rPr>
              <a:t>deliver</a:t>
            </a:r>
            <a:r>
              <a:rPr dirty="0" baseline="-4629" sz="2700" spc="-150" b="1">
                <a:latin typeface="Tahoma"/>
                <a:cs typeface="Tahoma"/>
              </a:rPr>
              <a:t>2</a:t>
            </a:r>
            <a:r>
              <a:rPr dirty="0" sz="2000" spc="-100">
                <a:latin typeface="Tahoma"/>
                <a:cs typeface="Tahoma"/>
              </a:rPr>
              <a:t>s</a:t>
            </a:r>
            <a:r>
              <a:rPr dirty="0" baseline="-4629" sz="2700" spc="-150" b="1">
                <a:latin typeface="Tahoma"/>
                <a:cs typeface="Tahoma"/>
              </a:rPr>
              <a:t>4</a:t>
            </a:r>
            <a:r>
              <a:rPr dirty="0" sz="2000" spc="-100">
                <a:latin typeface="Tahoma"/>
                <a:cs typeface="Tahoma"/>
              </a:rPr>
              <a:t>implicit </a:t>
            </a:r>
            <a:r>
              <a:rPr dirty="0" sz="2000" spc="-5">
                <a:latin typeface="Tahoma"/>
                <a:cs typeface="Tahoma"/>
              </a:rPr>
              <a:t>intents </a:t>
            </a:r>
            <a:r>
              <a:rPr dirty="0" sz="2000">
                <a:latin typeface="Tahoma"/>
                <a:cs typeface="Tahoma"/>
              </a:rPr>
              <a:t>to </a:t>
            </a:r>
            <a:r>
              <a:rPr dirty="0" sz="2000" spc="-5">
                <a:latin typeface="Tahoma"/>
                <a:cs typeface="Tahoma"/>
              </a:rPr>
              <a:t>interested</a:t>
            </a:r>
            <a:r>
              <a:rPr dirty="0" sz="2000" spc="229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receivers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39" y="4686300"/>
            <a:ext cx="9037307" cy="420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041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Elements </a:t>
            </a:r>
            <a:r>
              <a:rPr dirty="0" spc="-10"/>
              <a:t>in </a:t>
            </a:r>
            <a:r>
              <a:rPr dirty="0" spc="-5"/>
              <a:t>an Android</a:t>
            </a:r>
            <a:r>
              <a:rPr dirty="0" spc="95"/>
              <a:t> </a:t>
            </a:r>
            <a:r>
              <a:rPr dirty="0" spc="-5"/>
              <a:t>Intent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572" y="422617"/>
            <a:ext cx="4067810" cy="1626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marR="492125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5">
                <a:latin typeface="Tahoma"/>
                <a:cs typeface="Tahoma"/>
              </a:rPr>
              <a:t>ACTION_BATTERY_LOW </a:t>
            </a:r>
            <a:r>
              <a:rPr dirty="0" sz="2000" spc="-5">
                <a:latin typeface="Tahoma"/>
                <a:cs typeface="Tahoma"/>
              </a:rPr>
              <a:t>is</a:t>
            </a:r>
            <a:r>
              <a:rPr dirty="0" sz="2000" spc="-12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an  </a:t>
            </a:r>
            <a:r>
              <a:rPr dirty="0" sz="2000" spc="-5">
                <a:latin typeface="Tahoma"/>
                <a:cs typeface="Tahoma"/>
              </a:rPr>
              <a:t>example </a:t>
            </a:r>
            <a:r>
              <a:rPr dirty="0" sz="2000">
                <a:latin typeface="Tahoma"/>
                <a:cs typeface="Tahoma"/>
              </a:rPr>
              <a:t>of an </a:t>
            </a:r>
            <a:r>
              <a:rPr dirty="0" sz="2000" spc="-5">
                <a:latin typeface="Tahoma"/>
                <a:cs typeface="Tahoma"/>
              </a:rPr>
              <a:t>implicit</a:t>
            </a:r>
            <a:r>
              <a:rPr dirty="0" sz="2000" spc="-3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intent</a:t>
            </a:r>
            <a:endParaRPr sz="2000">
              <a:latin typeface="Tahoma"/>
              <a:cs typeface="Tahoma"/>
            </a:endParaRPr>
          </a:p>
          <a:p>
            <a:pPr lvl="1" marL="464820" marR="508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464820" algn="l"/>
                <a:tab pos="465455" algn="l"/>
              </a:tabLst>
            </a:pPr>
            <a:r>
              <a:rPr dirty="0" sz="2000" spc="-30">
                <a:latin typeface="Tahoma"/>
                <a:cs typeface="Tahoma"/>
              </a:rPr>
              <a:t>e.g., </a:t>
            </a:r>
            <a:r>
              <a:rPr dirty="0" sz="2000">
                <a:latin typeface="Tahoma"/>
                <a:cs typeface="Tahoma"/>
              </a:rPr>
              <a:t>sent </a:t>
            </a:r>
            <a:r>
              <a:rPr dirty="0" sz="2000" spc="-5">
                <a:latin typeface="Tahoma"/>
                <a:cs typeface="Tahoma"/>
              </a:rPr>
              <a:t>by </a:t>
            </a:r>
            <a:r>
              <a:rPr dirty="0" sz="2000">
                <a:latin typeface="Tahoma"/>
                <a:cs typeface="Tahoma"/>
              </a:rPr>
              <a:t>the Battery</a:t>
            </a:r>
            <a:r>
              <a:rPr dirty="0" sz="2000" spc="-8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Service  </a:t>
            </a:r>
            <a:r>
              <a:rPr dirty="0" sz="2000">
                <a:latin typeface="Tahoma"/>
                <a:cs typeface="Tahoma"/>
              </a:rPr>
              <a:t>when power </a:t>
            </a:r>
            <a:r>
              <a:rPr dirty="0" sz="2000" spc="-5">
                <a:latin typeface="Tahoma"/>
                <a:cs typeface="Tahoma"/>
              </a:rPr>
              <a:t>levels </a:t>
            </a:r>
            <a:r>
              <a:rPr dirty="0" sz="2000" spc="-10">
                <a:latin typeface="Tahoma"/>
                <a:cs typeface="Tahoma"/>
              </a:rPr>
              <a:t>fall </a:t>
            </a:r>
            <a:r>
              <a:rPr dirty="0" sz="2000" spc="-5">
                <a:latin typeface="Tahoma"/>
                <a:cs typeface="Tahoma"/>
              </a:rPr>
              <a:t>below </a:t>
            </a:r>
            <a:r>
              <a:rPr dirty="0" sz="2000">
                <a:latin typeface="Tahoma"/>
                <a:cs typeface="Tahoma"/>
              </a:rPr>
              <a:t>a  </a:t>
            </a:r>
            <a:r>
              <a:rPr dirty="0" sz="2000" spc="-5">
                <a:latin typeface="Tahoma"/>
                <a:cs typeface="Tahoma"/>
              </a:rPr>
              <a:t>given</a:t>
            </a:r>
            <a:r>
              <a:rPr dirty="0" sz="2000" spc="-1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threshold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2272" y="2119896"/>
            <a:ext cx="1013447" cy="638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52789" y="2177580"/>
            <a:ext cx="612140" cy="48831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25095" marR="5080" indent="-113030">
              <a:lnSpc>
                <a:spcPts val="1730"/>
              </a:lnSpc>
              <a:spcBef>
                <a:spcPts val="310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hone 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86127" y="2119896"/>
            <a:ext cx="1132319" cy="6385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002066" y="2177580"/>
            <a:ext cx="700405" cy="48831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50800" marR="5080" indent="-38100">
              <a:lnSpc>
                <a:spcPts val="1730"/>
              </a:lnSpc>
              <a:spcBef>
                <a:spcPts val="310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tem 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31741" y="2182241"/>
            <a:ext cx="962025" cy="48831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45720" marR="5080" indent="-33655">
              <a:lnSpc>
                <a:spcPts val="1730"/>
              </a:lnSpc>
              <a:spcBef>
                <a:spcPts val="310"/>
              </a:spcBef>
            </a:pPr>
            <a:r>
              <a:rPr dirty="0" sz="1600" spc="-5">
                <a:latin typeface="Arial"/>
                <a:cs typeface="Arial"/>
              </a:rPr>
              <a:t>Broadcast  </a:t>
            </a:r>
            <a:r>
              <a:rPr dirty="0" sz="1600" spc="-5">
                <a:latin typeface="Arial"/>
                <a:cs typeface="Arial"/>
              </a:rPr>
              <a:t>Re</a:t>
            </a:r>
            <a:r>
              <a:rPr dirty="0" sz="1600">
                <a:latin typeface="Arial"/>
                <a:cs typeface="Arial"/>
              </a:rPr>
              <a:t>c</a:t>
            </a:r>
            <a:r>
              <a:rPr dirty="0" sz="1600" spc="-5">
                <a:latin typeface="Arial"/>
                <a:cs typeface="Arial"/>
              </a:rPr>
              <a:t>ei</a:t>
            </a:r>
            <a:r>
              <a:rPr dirty="0" sz="1600">
                <a:latin typeface="Arial"/>
                <a:cs typeface="Arial"/>
              </a:rPr>
              <a:t>v</a:t>
            </a:r>
            <a:r>
              <a:rPr dirty="0" sz="1600" spc="-5">
                <a:latin typeface="Arial"/>
                <a:cs typeface="Arial"/>
              </a:rPr>
              <a:t>e</a:t>
            </a:r>
            <a:r>
              <a:rPr dirty="0" sz="1600" spc="-10">
                <a:latin typeface="Arial"/>
                <a:cs typeface="Arial"/>
              </a:rPr>
              <a:t>r</a:t>
            </a:r>
            <a:r>
              <a:rPr dirty="0" sz="1600" spc="-5"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64108" y="2759163"/>
            <a:ext cx="1847214" cy="1877060"/>
            <a:chOff x="864108" y="2759163"/>
            <a:chExt cx="1847214" cy="1877060"/>
          </a:xfrm>
        </p:grpSpPr>
        <p:sp>
          <p:nvSpPr>
            <p:cNvPr id="11" name="object 11"/>
            <p:cNvSpPr/>
            <p:nvPr/>
          </p:nvSpPr>
          <p:spPr>
            <a:xfrm>
              <a:off x="1167460" y="2768688"/>
              <a:ext cx="334010" cy="655955"/>
            </a:xfrm>
            <a:custGeom>
              <a:avLst/>
              <a:gdLst/>
              <a:ahLst/>
              <a:cxnLst/>
              <a:rect l="l" t="t" r="r" b="b"/>
              <a:pathLst>
                <a:path w="334009" h="655954">
                  <a:moveTo>
                    <a:pt x="333743" y="655396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62417" y="2768688"/>
              <a:ext cx="79375" cy="88265"/>
            </a:xfrm>
            <a:custGeom>
              <a:avLst/>
              <a:gdLst/>
              <a:ahLst/>
              <a:cxnLst/>
              <a:rect l="l" t="t" r="r" b="b"/>
              <a:pathLst>
                <a:path w="79375" h="88264">
                  <a:moveTo>
                    <a:pt x="0" y="88074"/>
                  </a:moveTo>
                  <a:lnTo>
                    <a:pt x="5041" y="0"/>
                  </a:lnTo>
                  <a:lnTo>
                    <a:pt x="79222" y="4773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947722" y="2778467"/>
              <a:ext cx="395605" cy="645795"/>
            </a:xfrm>
            <a:custGeom>
              <a:avLst/>
              <a:gdLst/>
              <a:ahLst/>
              <a:cxnLst/>
              <a:rect l="l" t="t" r="r" b="b"/>
              <a:pathLst>
                <a:path w="395605" h="645795">
                  <a:moveTo>
                    <a:pt x="0" y="645617"/>
                  </a:moveTo>
                  <a:lnTo>
                    <a:pt x="395084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65121" y="2778467"/>
              <a:ext cx="78105" cy="88265"/>
            </a:xfrm>
            <a:custGeom>
              <a:avLst/>
              <a:gdLst/>
              <a:ahLst/>
              <a:cxnLst/>
              <a:rect l="l" t="t" r="r" b="b"/>
              <a:pathLst>
                <a:path w="78105" h="88264">
                  <a:moveTo>
                    <a:pt x="75831" y="88201"/>
                  </a:moveTo>
                  <a:lnTo>
                    <a:pt x="77685" y="0"/>
                  </a:lnTo>
                  <a:lnTo>
                    <a:pt x="0" y="41795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69503" y="3742660"/>
              <a:ext cx="635" cy="805815"/>
            </a:xfrm>
            <a:custGeom>
              <a:avLst/>
              <a:gdLst/>
              <a:ahLst/>
              <a:cxnLst/>
              <a:rect l="l" t="t" r="r" b="b"/>
              <a:pathLst>
                <a:path w="635" h="805814">
                  <a:moveTo>
                    <a:pt x="0" y="805675"/>
                  </a:moveTo>
                  <a:lnTo>
                    <a:pt x="114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725155" y="3742664"/>
              <a:ext cx="88900" cy="76200"/>
            </a:xfrm>
            <a:custGeom>
              <a:avLst/>
              <a:gdLst/>
              <a:ahLst/>
              <a:cxnLst/>
              <a:rect l="l" t="t" r="r" b="b"/>
              <a:pathLst>
                <a:path w="88900" h="76200">
                  <a:moveTo>
                    <a:pt x="88900" y="76200"/>
                  </a:moveTo>
                  <a:lnTo>
                    <a:pt x="44462" y="0"/>
                  </a:lnTo>
                  <a:lnTo>
                    <a:pt x="0" y="76187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16152" y="4023360"/>
              <a:ext cx="1107948" cy="6126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64108" y="3128772"/>
              <a:ext cx="1847088" cy="6126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415620" y="2668574"/>
            <a:ext cx="563880" cy="246379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00"/>
            </a:solidFill>
          </a:ln>
        </p:spPr>
        <p:txBody>
          <a:bodyPr wrap="square" lIns="0" tIns="22860" rIns="0" bIns="0" rtlCol="0" vert="horz">
            <a:spAutoFit/>
          </a:bodyPr>
          <a:lstStyle/>
          <a:p>
            <a:pPr marL="74295">
              <a:lnSpc>
                <a:spcPct val="100000"/>
              </a:lnSpc>
              <a:spcBef>
                <a:spcPts val="180"/>
              </a:spcBef>
            </a:pPr>
            <a:r>
              <a:rPr dirty="0" sz="1200" spc="-5" b="1">
                <a:latin typeface="Arial"/>
                <a:cs typeface="Arial"/>
              </a:rPr>
              <a:t>intent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1624" y="3173577"/>
            <a:ext cx="8917305" cy="1885314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algn="ctr" marL="925194" marR="6483985">
              <a:lnSpc>
                <a:spcPts val="1730"/>
              </a:lnSpc>
              <a:spcBef>
                <a:spcPts val="310"/>
              </a:spcBef>
            </a:pPr>
            <a:r>
              <a:rPr dirty="0" sz="1600">
                <a:latin typeface="Arial"/>
                <a:cs typeface="Arial"/>
              </a:rPr>
              <a:t>Activity</a:t>
            </a:r>
            <a:r>
              <a:rPr dirty="0" sz="1600" spc="-10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Manager  Service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 algn="ctr" marL="1318260" marR="6911340" indent="-635">
              <a:lnSpc>
                <a:spcPts val="1730"/>
              </a:lnSpc>
              <a:spcBef>
                <a:spcPts val="1515"/>
              </a:spcBef>
            </a:pPr>
            <a:r>
              <a:rPr dirty="0" sz="1600" spc="-5">
                <a:latin typeface="Arial"/>
                <a:cs typeface="Arial"/>
              </a:rPr>
              <a:t>Battery  </a:t>
            </a:r>
            <a:r>
              <a:rPr dirty="0" sz="1600" spc="-5">
                <a:latin typeface="Arial"/>
                <a:cs typeface="Arial"/>
              </a:rPr>
              <a:t>S</a:t>
            </a:r>
            <a:r>
              <a:rPr dirty="0" sz="1600" spc="-5">
                <a:latin typeface="Arial"/>
                <a:cs typeface="Arial"/>
              </a:rPr>
              <a:t>e</a:t>
            </a:r>
            <a:r>
              <a:rPr dirty="0" sz="1600" spc="-10">
                <a:latin typeface="Arial"/>
                <a:cs typeface="Arial"/>
              </a:rPr>
              <a:t>r</a:t>
            </a:r>
            <a:r>
              <a:rPr dirty="0" sz="1600">
                <a:latin typeface="Arial"/>
                <a:cs typeface="Arial"/>
              </a:rPr>
              <a:t>v</a:t>
            </a:r>
            <a:r>
              <a:rPr dirty="0" sz="1600" spc="-5">
                <a:latin typeface="Arial"/>
                <a:cs typeface="Arial"/>
              </a:rPr>
              <a:t>i</a:t>
            </a:r>
            <a:r>
              <a:rPr dirty="0" sz="1600">
                <a:latin typeface="Arial"/>
                <a:cs typeface="Arial"/>
              </a:rPr>
              <a:t>ce</a:t>
            </a:r>
            <a:endParaRPr sz="16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1525"/>
              </a:spcBef>
            </a:pPr>
            <a:r>
              <a:rPr dirty="0" sz="2000" spc="-5">
                <a:latin typeface="Tahoma"/>
                <a:cs typeface="Tahoma"/>
              </a:rPr>
              <a:t>BroadcastReceiver(s) are notified by </a:t>
            </a:r>
            <a:r>
              <a:rPr dirty="0" sz="2000" spc="-400">
                <a:latin typeface="Tahoma"/>
                <a:cs typeface="Tahoma"/>
              </a:rPr>
              <a:t>th</a:t>
            </a:r>
            <a:r>
              <a:rPr dirty="0" baseline="-6172" sz="2700" spc="-600" b="1">
                <a:latin typeface="Tahoma"/>
                <a:cs typeface="Tahoma"/>
              </a:rPr>
              <a:t>2</a:t>
            </a:r>
            <a:r>
              <a:rPr dirty="0" sz="2000" spc="-400">
                <a:latin typeface="Tahoma"/>
                <a:cs typeface="Tahoma"/>
              </a:rPr>
              <a:t>e</a:t>
            </a:r>
            <a:r>
              <a:rPr dirty="0" baseline="-6172" sz="2700" spc="-600" b="1">
                <a:latin typeface="Tahoma"/>
                <a:cs typeface="Tahoma"/>
              </a:rPr>
              <a:t>5 </a:t>
            </a:r>
            <a:r>
              <a:rPr dirty="0" sz="2000">
                <a:latin typeface="Tahoma"/>
                <a:cs typeface="Tahoma"/>
              </a:rPr>
              <a:t>AMS when an </a:t>
            </a:r>
            <a:r>
              <a:rPr dirty="0" sz="2000" spc="-5">
                <a:latin typeface="Tahoma"/>
                <a:cs typeface="Tahoma"/>
              </a:rPr>
              <a:t>event </a:t>
            </a:r>
            <a:r>
              <a:rPr dirty="0" sz="2000">
                <a:latin typeface="Tahoma"/>
                <a:cs typeface="Tahoma"/>
              </a:rPr>
              <a:t>of </a:t>
            </a:r>
            <a:r>
              <a:rPr dirty="0" sz="2000" spc="-5">
                <a:latin typeface="Tahoma"/>
                <a:cs typeface="Tahoma"/>
              </a:rPr>
              <a:t>interest</a:t>
            </a:r>
            <a:r>
              <a:rPr dirty="0" sz="2000" spc="-8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occurs</a:t>
            </a:r>
            <a:endParaRPr sz="2000">
              <a:latin typeface="Tahoma"/>
              <a:cs typeface="Tahoma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4414443" y="467182"/>
          <a:ext cx="4666615" cy="4119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6965"/>
                <a:gridCol w="3529329"/>
              </a:tblGrid>
              <a:tr h="281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Element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Purpose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Name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648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Name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 component to handle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r>
                        <a:rPr dirty="0" sz="1600" spc="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(optional)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1043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Action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90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 </a:t>
                      </a:r>
                      <a:r>
                        <a:rPr dirty="0" sz="1600" spc="-1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string </a:t>
                      </a:r>
                      <a:r>
                        <a:rPr dirty="0" sz="1600" spc="-5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naming </a:t>
                      </a:r>
                      <a:r>
                        <a:rPr dirty="0" sz="1600" spc="-1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the operation </a:t>
                      </a:r>
                      <a:r>
                        <a:rPr dirty="0" sz="1600" spc="-5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to  </a:t>
                      </a:r>
                      <a:r>
                        <a:rPr dirty="0" sz="1600" spc="-1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perform </a:t>
                      </a:r>
                      <a:r>
                        <a:rPr dirty="0" sz="1600" spc="-5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or </a:t>
                      </a:r>
                      <a:r>
                        <a:rPr dirty="0" sz="1600" spc="-1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in </a:t>
                      </a:r>
                      <a:r>
                        <a:rPr dirty="0" sz="1600" spc="-5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case of </a:t>
                      </a:r>
                      <a:r>
                        <a:rPr dirty="0" sz="1600" spc="-1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broadcast  intents the event </a:t>
                      </a:r>
                      <a:r>
                        <a:rPr dirty="0" sz="1600" spc="-5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that has </a:t>
                      </a:r>
                      <a:r>
                        <a:rPr dirty="0" sz="1600" spc="-1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occurred  </a:t>
                      </a:r>
                      <a:r>
                        <a:rPr dirty="0" sz="1600" spc="-5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&amp; is being</a:t>
                      </a:r>
                      <a:r>
                        <a:rPr dirty="0" sz="160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reported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851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URI of data to be acted on &amp; </a:t>
                      </a:r>
                      <a:r>
                        <a:rPr dirty="0" sz="1600" spc="-1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the  MIME type </a:t>
                      </a:r>
                      <a:r>
                        <a:rPr dirty="0" sz="1600" spc="-5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of that</a:t>
                      </a:r>
                      <a:r>
                        <a:rPr dirty="0" sz="1600" spc="75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Category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089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String giving </a:t>
                      </a:r>
                      <a:r>
                        <a:rPr dirty="0" sz="1600" spc="-5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additional </a:t>
                      </a:r>
                      <a:r>
                        <a:rPr dirty="0" sz="1600" spc="-1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info </a:t>
                      </a:r>
                      <a:r>
                        <a:rPr dirty="0" sz="1600" spc="-5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about  </a:t>
                      </a:r>
                      <a:r>
                        <a:rPr dirty="0" sz="1600" spc="-1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the action </a:t>
                      </a:r>
                      <a:r>
                        <a:rPr dirty="0" sz="1600" spc="-5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dirty="0" sz="1600" spc="5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execute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80010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Extras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879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25">
                          <a:latin typeface="Tahoma"/>
                          <a:cs typeface="Tahoma"/>
                        </a:rPr>
                        <a:t>Key-value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pairs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information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should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be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delivered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component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handling the</a:t>
                      </a:r>
                      <a:r>
                        <a:rPr dirty="0" sz="1600" spc="6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3124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Flags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Flags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various</a:t>
                      </a:r>
                      <a:r>
                        <a:rPr dirty="0" sz="1600" spc="4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sorts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2548648" y="2668574"/>
            <a:ext cx="563880" cy="246379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00"/>
            </a:solidFill>
          </a:ln>
        </p:spPr>
        <p:txBody>
          <a:bodyPr wrap="square" lIns="0" tIns="22860" rIns="0" bIns="0" rtlCol="0" vert="horz">
            <a:spAutoFit/>
          </a:bodyPr>
          <a:lstStyle/>
          <a:p>
            <a:pPr marL="74295">
              <a:lnSpc>
                <a:spcPct val="100000"/>
              </a:lnSpc>
              <a:spcBef>
                <a:spcPts val="180"/>
              </a:spcBef>
            </a:pPr>
            <a:r>
              <a:rPr dirty="0" sz="1200" spc="-5" b="1">
                <a:latin typeface="Arial"/>
                <a:cs typeface="Arial"/>
              </a:rPr>
              <a:t>intent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2315" y="4687823"/>
            <a:ext cx="8659368" cy="420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3572" y="422617"/>
            <a:ext cx="4067810" cy="1626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marR="492125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5">
                <a:latin typeface="Tahoma"/>
                <a:cs typeface="Tahoma"/>
              </a:rPr>
              <a:t>AC</a:t>
            </a:r>
            <a:r>
              <a:rPr dirty="0" sz="2000" spc="-15">
                <a:latin typeface="Tahoma"/>
                <a:cs typeface="Tahoma"/>
              </a:rPr>
              <a:t>TION_BATTERY_LOW </a:t>
            </a:r>
            <a:r>
              <a:rPr dirty="0" sz="2000" spc="-5">
                <a:latin typeface="Tahoma"/>
                <a:cs typeface="Tahoma"/>
              </a:rPr>
              <a:t>is</a:t>
            </a:r>
            <a:r>
              <a:rPr dirty="0" sz="2000" spc="-12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an  </a:t>
            </a:r>
            <a:r>
              <a:rPr dirty="0" sz="2000" spc="-5">
                <a:latin typeface="Tahoma"/>
                <a:cs typeface="Tahoma"/>
              </a:rPr>
              <a:t>example </a:t>
            </a:r>
            <a:r>
              <a:rPr dirty="0" sz="2000">
                <a:latin typeface="Tahoma"/>
                <a:cs typeface="Tahoma"/>
              </a:rPr>
              <a:t>of an </a:t>
            </a:r>
            <a:r>
              <a:rPr dirty="0" sz="2000" spc="-5">
                <a:latin typeface="Tahoma"/>
                <a:cs typeface="Tahoma"/>
              </a:rPr>
              <a:t>implicit</a:t>
            </a:r>
            <a:r>
              <a:rPr dirty="0" sz="2000" spc="-3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intent</a:t>
            </a:r>
            <a:endParaRPr sz="2000">
              <a:latin typeface="Tahoma"/>
              <a:cs typeface="Tahoma"/>
            </a:endParaRPr>
          </a:p>
          <a:p>
            <a:pPr lvl="1" marL="464820" marR="508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464820" algn="l"/>
                <a:tab pos="465455" algn="l"/>
              </a:tabLst>
            </a:pPr>
            <a:r>
              <a:rPr dirty="0" sz="2000" spc="-30">
                <a:latin typeface="Tahoma"/>
                <a:cs typeface="Tahoma"/>
              </a:rPr>
              <a:t>e.g., </a:t>
            </a:r>
            <a:r>
              <a:rPr dirty="0" sz="2000">
                <a:latin typeface="Tahoma"/>
                <a:cs typeface="Tahoma"/>
              </a:rPr>
              <a:t>sent </a:t>
            </a:r>
            <a:r>
              <a:rPr dirty="0" sz="2000" spc="-5">
                <a:latin typeface="Tahoma"/>
                <a:cs typeface="Tahoma"/>
              </a:rPr>
              <a:t>by </a:t>
            </a:r>
            <a:r>
              <a:rPr dirty="0" sz="2000">
                <a:latin typeface="Tahoma"/>
                <a:cs typeface="Tahoma"/>
              </a:rPr>
              <a:t>the Battery</a:t>
            </a:r>
            <a:r>
              <a:rPr dirty="0" sz="2000" spc="-8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Service  </a:t>
            </a:r>
            <a:r>
              <a:rPr dirty="0" sz="2000">
                <a:latin typeface="Tahoma"/>
                <a:cs typeface="Tahoma"/>
              </a:rPr>
              <a:t>when power </a:t>
            </a:r>
            <a:r>
              <a:rPr dirty="0" sz="2000" spc="-5">
                <a:latin typeface="Tahoma"/>
                <a:cs typeface="Tahoma"/>
              </a:rPr>
              <a:t>levels </a:t>
            </a:r>
            <a:r>
              <a:rPr dirty="0" sz="2000" spc="-10">
                <a:latin typeface="Tahoma"/>
                <a:cs typeface="Tahoma"/>
              </a:rPr>
              <a:t>fall </a:t>
            </a:r>
            <a:r>
              <a:rPr dirty="0" sz="2000" spc="-5">
                <a:latin typeface="Tahoma"/>
                <a:cs typeface="Tahoma"/>
              </a:rPr>
              <a:t>below </a:t>
            </a:r>
            <a:r>
              <a:rPr dirty="0" sz="2000">
                <a:latin typeface="Tahoma"/>
                <a:cs typeface="Tahoma"/>
              </a:rPr>
              <a:t>a  </a:t>
            </a:r>
            <a:r>
              <a:rPr dirty="0" sz="2000" spc="-5">
                <a:latin typeface="Tahoma"/>
                <a:cs typeface="Tahoma"/>
              </a:rPr>
              <a:t>given</a:t>
            </a:r>
            <a:r>
              <a:rPr dirty="0" sz="2000" spc="-1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threshold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4463" y="2132076"/>
            <a:ext cx="989076" cy="612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52789" y="2177580"/>
            <a:ext cx="612140" cy="48831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25095" marR="5080" indent="-113030">
              <a:lnSpc>
                <a:spcPts val="1730"/>
              </a:lnSpc>
              <a:spcBef>
                <a:spcPts val="310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hone 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98320" y="2132076"/>
            <a:ext cx="1107947" cy="612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002066" y="2177580"/>
            <a:ext cx="700405" cy="48831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50800" marR="5080" indent="-38100">
              <a:lnSpc>
                <a:spcPts val="1730"/>
              </a:lnSpc>
              <a:spcBef>
                <a:spcPts val="310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tem 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31741" y="2182241"/>
            <a:ext cx="962025" cy="48831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45720" marR="5080" indent="-33655">
              <a:lnSpc>
                <a:spcPts val="1730"/>
              </a:lnSpc>
              <a:spcBef>
                <a:spcPts val="310"/>
              </a:spcBef>
            </a:pPr>
            <a:r>
              <a:rPr dirty="0" sz="1600" spc="-5">
                <a:latin typeface="Arial"/>
                <a:cs typeface="Arial"/>
              </a:rPr>
              <a:t>Broadcast  </a:t>
            </a:r>
            <a:r>
              <a:rPr dirty="0" sz="1600" spc="-5">
                <a:latin typeface="Arial"/>
                <a:cs typeface="Arial"/>
              </a:rPr>
              <a:t>Re</a:t>
            </a:r>
            <a:r>
              <a:rPr dirty="0" sz="1600">
                <a:latin typeface="Arial"/>
                <a:cs typeface="Arial"/>
              </a:rPr>
              <a:t>c</a:t>
            </a:r>
            <a:r>
              <a:rPr dirty="0" sz="1600" spc="-5">
                <a:latin typeface="Arial"/>
                <a:cs typeface="Arial"/>
              </a:rPr>
              <a:t>ei</a:t>
            </a:r>
            <a:r>
              <a:rPr dirty="0" sz="1600">
                <a:latin typeface="Arial"/>
                <a:cs typeface="Arial"/>
              </a:rPr>
              <a:t>v</a:t>
            </a:r>
            <a:r>
              <a:rPr dirty="0" sz="1600" spc="-5">
                <a:latin typeface="Arial"/>
                <a:cs typeface="Arial"/>
              </a:rPr>
              <a:t>e</a:t>
            </a:r>
            <a:r>
              <a:rPr dirty="0" sz="1600" spc="-10">
                <a:latin typeface="Arial"/>
                <a:cs typeface="Arial"/>
              </a:rPr>
              <a:t>r</a:t>
            </a:r>
            <a:r>
              <a:rPr dirty="0" sz="1600" spc="-5"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64108" y="2759163"/>
            <a:ext cx="1847214" cy="1877060"/>
            <a:chOff x="864108" y="2759163"/>
            <a:chExt cx="1847214" cy="1877060"/>
          </a:xfrm>
        </p:grpSpPr>
        <p:sp>
          <p:nvSpPr>
            <p:cNvPr id="10" name="object 10"/>
            <p:cNvSpPr/>
            <p:nvPr/>
          </p:nvSpPr>
          <p:spPr>
            <a:xfrm>
              <a:off x="1167460" y="2768688"/>
              <a:ext cx="334010" cy="655955"/>
            </a:xfrm>
            <a:custGeom>
              <a:avLst/>
              <a:gdLst/>
              <a:ahLst/>
              <a:cxnLst/>
              <a:rect l="l" t="t" r="r" b="b"/>
              <a:pathLst>
                <a:path w="334009" h="655954">
                  <a:moveTo>
                    <a:pt x="333743" y="655396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62417" y="2768688"/>
              <a:ext cx="79375" cy="88265"/>
            </a:xfrm>
            <a:custGeom>
              <a:avLst/>
              <a:gdLst/>
              <a:ahLst/>
              <a:cxnLst/>
              <a:rect l="l" t="t" r="r" b="b"/>
              <a:pathLst>
                <a:path w="79375" h="88264">
                  <a:moveTo>
                    <a:pt x="0" y="88074"/>
                  </a:moveTo>
                  <a:lnTo>
                    <a:pt x="5041" y="0"/>
                  </a:lnTo>
                  <a:lnTo>
                    <a:pt x="79222" y="4773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47722" y="2778467"/>
              <a:ext cx="395605" cy="645795"/>
            </a:xfrm>
            <a:custGeom>
              <a:avLst/>
              <a:gdLst/>
              <a:ahLst/>
              <a:cxnLst/>
              <a:rect l="l" t="t" r="r" b="b"/>
              <a:pathLst>
                <a:path w="395605" h="645795">
                  <a:moveTo>
                    <a:pt x="0" y="645617"/>
                  </a:moveTo>
                  <a:lnTo>
                    <a:pt x="395084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65121" y="2778467"/>
              <a:ext cx="78105" cy="88265"/>
            </a:xfrm>
            <a:custGeom>
              <a:avLst/>
              <a:gdLst/>
              <a:ahLst/>
              <a:cxnLst/>
              <a:rect l="l" t="t" r="r" b="b"/>
              <a:pathLst>
                <a:path w="78105" h="88264">
                  <a:moveTo>
                    <a:pt x="75831" y="88201"/>
                  </a:moveTo>
                  <a:lnTo>
                    <a:pt x="77685" y="0"/>
                  </a:lnTo>
                  <a:lnTo>
                    <a:pt x="0" y="41795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769503" y="3742660"/>
              <a:ext cx="635" cy="805815"/>
            </a:xfrm>
            <a:custGeom>
              <a:avLst/>
              <a:gdLst/>
              <a:ahLst/>
              <a:cxnLst/>
              <a:rect l="l" t="t" r="r" b="b"/>
              <a:pathLst>
                <a:path w="635" h="805814">
                  <a:moveTo>
                    <a:pt x="0" y="805675"/>
                  </a:moveTo>
                  <a:lnTo>
                    <a:pt x="114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25155" y="3742664"/>
              <a:ext cx="88900" cy="76200"/>
            </a:xfrm>
            <a:custGeom>
              <a:avLst/>
              <a:gdLst/>
              <a:ahLst/>
              <a:cxnLst/>
              <a:rect l="l" t="t" r="r" b="b"/>
              <a:pathLst>
                <a:path w="88900" h="76200">
                  <a:moveTo>
                    <a:pt x="88900" y="76200"/>
                  </a:moveTo>
                  <a:lnTo>
                    <a:pt x="44462" y="0"/>
                  </a:lnTo>
                  <a:lnTo>
                    <a:pt x="0" y="76187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16152" y="4023360"/>
              <a:ext cx="1107948" cy="6126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64108" y="3128772"/>
              <a:ext cx="1847088" cy="6126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4414443" y="467182"/>
          <a:ext cx="4666615" cy="4119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6965"/>
                <a:gridCol w="3529329"/>
              </a:tblGrid>
              <a:tr h="281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Element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Purpose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Name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648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Name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 component to handle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r>
                        <a:rPr dirty="0" sz="1600" spc="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(optional)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1043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Action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90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A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string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naming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operation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perform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or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case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broadcast  intents the event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has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occurred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&amp; is being</a:t>
                      </a:r>
                      <a:r>
                        <a:rPr dirty="0" sz="160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reported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851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URI of data to be acted on &amp;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 MIME type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of that</a:t>
                      </a:r>
                      <a:r>
                        <a:rPr dirty="0" sz="1600" spc="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Category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089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Tahoma"/>
                          <a:cs typeface="Tahoma"/>
                        </a:rPr>
                        <a:t>String giving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about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action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</a:t>
                      </a:r>
                      <a:r>
                        <a:rPr dirty="0" sz="1600" spc="5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execute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80010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Extras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879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25">
                          <a:latin typeface="Tahoma"/>
                          <a:cs typeface="Tahoma"/>
                        </a:rPr>
                        <a:t>Key-value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pairs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information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should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be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delivered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component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handling the</a:t>
                      </a:r>
                      <a:r>
                        <a:rPr dirty="0" sz="1600" spc="6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3124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Flags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Flags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various</a:t>
                      </a:r>
                      <a:r>
                        <a:rPr dirty="0" sz="1600" spc="4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sorts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375029" y="3173577"/>
            <a:ext cx="8392795" cy="1887220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algn="ctr" marL="661670" marR="6223000">
              <a:lnSpc>
                <a:spcPts val="1730"/>
              </a:lnSpc>
              <a:spcBef>
                <a:spcPts val="310"/>
              </a:spcBef>
            </a:pPr>
            <a:r>
              <a:rPr dirty="0" sz="1600">
                <a:latin typeface="Arial"/>
                <a:cs typeface="Arial"/>
              </a:rPr>
              <a:t>Activity</a:t>
            </a:r>
            <a:r>
              <a:rPr dirty="0" sz="1600" spc="-10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Manager  Service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 algn="ctr" marL="1054735" marR="6650355" indent="-635">
              <a:lnSpc>
                <a:spcPts val="1730"/>
              </a:lnSpc>
              <a:spcBef>
                <a:spcPts val="1515"/>
              </a:spcBef>
            </a:pPr>
            <a:r>
              <a:rPr dirty="0" sz="1600" spc="-5">
                <a:latin typeface="Arial"/>
                <a:cs typeface="Arial"/>
              </a:rPr>
              <a:t>Battery  </a:t>
            </a:r>
            <a:r>
              <a:rPr dirty="0" sz="1600" spc="-5">
                <a:latin typeface="Arial"/>
                <a:cs typeface="Arial"/>
              </a:rPr>
              <a:t>S</a:t>
            </a:r>
            <a:r>
              <a:rPr dirty="0" sz="1600" spc="-5">
                <a:latin typeface="Arial"/>
                <a:cs typeface="Arial"/>
              </a:rPr>
              <a:t>e</a:t>
            </a:r>
            <a:r>
              <a:rPr dirty="0" sz="1600" spc="-10">
                <a:latin typeface="Arial"/>
                <a:cs typeface="Arial"/>
              </a:rPr>
              <a:t>r</a:t>
            </a:r>
            <a:r>
              <a:rPr dirty="0" sz="1600">
                <a:latin typeface="Arial"/>
                <a:cs typeface="Arial"/>
              </a:rPr>
              <a:t>v</a:t>
            </a:r>
            <a:r>
              <a:rPr dirty="0" sz="1600" spc="-5">
                <a:latin typeface="Arial"/>
                <a:cs typeface="Arial"/>
              </a:rPr>
              <a:t>i</a:t>
            </a:r>
            <a:r>
              <a:rPr dirty="0" sz="1600">
                <a:latin typeface="Arial"/>
                <a:cs typeface="Arial"/>
              </a:rPr>
              <a:t>ce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dirty="0" sz="2000">
                <a:latin typeface="Tahoma"/>
                <a:cs typeface="Tahoma"/>
              </a:rPr>
              <a:t>A Broadcast </a:t>
            </a:r>
            <a:r>
              <a:rPr dirty="0" sz="2000" spc="-10">
                <a:latin typeface="Tahoma"/>
                <a:cs typeface="Tahoma"/>
              </a:rPr>
              <a:t>Receiver’s </a:t>
            </a:r>
            <a:r>
              <a:rPr dirty="0" sz="2000" spc="-5">
                <a:latin typeface="Tahoma"/>
                <a:cs typeface="Tahoma"/>
              </a:rPr>
              <a:t>onReceive() </a:t>
            </a:r>
            <a:r>
              <a:rPr dirty="0" sz="2000" spc="-385">
                <a:latin typeface="Tahoma"/>
                <a:cs typeface="Tahoma"/>
              </a:rPr>
              <a:t>h</a:t>
            </a:r>
            <a:r>
              <a:rPr dirty="0" baseline="-4629" sz="2700" spc="-577" b="1">
                <a:latin typeface="Tahoma"/>
                <a:cs typeface="Tahoma"/>
              </a:rPr>
              <a:t>2</a:t>
            </a:r>
            <a:r>
              <a:rPr dirty="0" sz="2000" spc="-385">
                <a:latin typeface="Tahoma"/>
                <a:cs typeface="Tahoma"/>
              </a:rPr>
              <a:t>o</a:t>
            </a:r>
            <a:r>
              <a:rPr dirty="0" baseline="-4629" sz="2700" spc="-577" b="1">
                <a:latin typeface="Tahoma"/>
                <a:cs typeface="Tahoma"/>
              </a:rPr>
              <a:t>6</a:t>
            </a:r>
            <a:r>
              <a:rPr dirty="0" sz="2000" spc="-385">
                <a:latin typeface="Tahoma"/>
                <a:cs typeface="Tahoma"/>
              </a:rPr>
              <a:t>ok </a:t>
            </a:r>
            <a:r>
              <a:rPr dirty="0" sz="2000">
                <a:latin typeface="Tahoma"/>
                <a:cs typeface="Tahoma"/>
              </a:rPr>
              <a:t>method </a:t>
            </a:r>
            <a:r>
              <a:rPr dirty="0" sz="2000" spc="-5">
                <a:latin typeface="Tahoma"/>
                <a:cs typeface="Tahoma"/>
              </a:rPr>
              <a:t>is notified </a:t>
            </a:r>
            <a:r>
              <a:rPr dirty="0" sz="2000">
                <a:latin typeface="Tahoma"/>
                <a:cs typeface="Tahoma"/>
              </a:rPr>
              <a:t>with the</a:t>
            </a:r>
            <a:r>
              <a:rPr dirty="0" sz="2000" spc="-17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intent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041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Elements </a:t>
            </a:r>
            <a:r>
              <a:rPr dirty="0" spc="-10"/>
              <a:t>in </a:t>
            </a:r>
            <a:r>
              <a:rPr dirty="0" spc="-5"/>
              <a:t>an Android</a:t>
            </a:r>
            <a:r>
              <a:rPr dirty="0" spc="95"/>
              <a:t> </a:t>
            </a:r>
            <a:r>
              <a:rPr dirty="0" spc="-5"/>
              <a:t>Intent	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15620" y="2668574"/>
            <a:ext cx="563880" cy="246379"/>
          </a:xfrm>
          <a:prstGeom prst="rect">
            <a:avLst/>
          </a:prstGeom>
          <a:solidFill>
            <a:srgbClr val="FFFF99"/>
          </a:solidFill>
          <a:ln w="28575">
            <a:solidFill>
              <a:srgbClr val="FF0000"/>
            </a:solidFill>
          </a:ln>
        </p:spPr>
        <p:txBody>
          <a:bodyPr wrap="square" lIns="0" tIns="22860" rIns="0" bIns="0" rtlCol="0" vert="horz">
            <a:spAutoFit/>
          </a:bodyPr>
          <a:lstStyle/>
          <a:p>
            <a:pPr marL="74295">
              <a:lnSpc>
                <a:spcPct val="100000"/>
              </a:lnSpc>
              <a:spcBef>
                <a:spcPts val="180"/>
              </a:spcBef>
            </a:pPr>
            <a:r>
              <a:rPr dirty="0" sz="1200" spc="-5" b="1">
                <a:latin typeface="Arial"/>
                <a:cs typeface="Arial"/>
              </a:rPr>
              <a:t>intent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48648" y="2668574"/>
            <a:ext cx="563880" cy="246379"/>
          </a:xfrm>
          <a:prstGeom prst="rect">
            <a:avLst/>
          </a:prstGeom>
          <a:solidFill>
            <a:srgbClr val="FFFF99"/>
          </a:solidFill>
          <a:ln w="28575">
            <a:solidFill>
              <a:srgbClr val="FF0000"/>
            </a:solidFill>
          </a:ln>
        </p:spPr>
        <p:txBody>
          <a:bodyPr wrap="square" lIns="0" tIns="22860" rIns="0" bIns="0" rtlCol="0" vert="horz">
            <a:spAutoFit/>
          </a:bodyPr>
          <a:lstStyle/>
          <a:p>
            <a:pPr marL="74295">
              <a:lnSpc>
                <a:spcPct val="100000"/>
              </a:lnSpc>
              <a:spcBef>
                <a:spcPts val="180"/>
              </a:spcBef>
            </a:pPr>
            <a:r>
              <a:rPr dirty="0" sz="1200" spc="-5" b="1">
                <a:latin typeface="Arial"/>
                <a:cs typeface="Arial"/>
              </a:rPr>
              <a:t>intent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6632" y="4687823"/>
            <a:ext cx="6640068" cy="434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3572" y="422617"/>
            <a:ext cx="394462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latin typeface="Tahoma"/>
                <a:cs typeface="Tahoma"/>
              </a:rPr>
              <a:t>A</a:t>
            </a:r>
            <a:r>
              <a:rPr dirty="0" sz="2000" spc="-5">
                <a:latin typeface="Tahoma"/>
                <a:cs typeface="Tahoma"/>
              </a:rPr>
              <a:t>n intent </a:t>
            </a:r>
            <a:r>
              <a:rPr dirty="0" sz="2000">
                <a:latin typeface="Tahoma"/>
                <a:cs typeface="Tahoma"/>
              </a:rPr>
              <a:t>also </a:t>
            </a:r>
            <a:r>
              <a:rPr dirty="0" sz="2000" spc="-5">
                <a:latin typeface="Tahoma"/>
                <a:cs typeface="Tahoma"/>
              </a:rPr>
              <a:t>contains </a:t>
            </a:r>
            <a:r>
              <a:rPr dirty="0" sz="2000">
                <a:latin typeface="Tahoma"/>
                <a:cs typeface="Tahoma"/>
              </a:rPr>
              <a:t>elements  of </a:t>
            </a:r>
            <a:r>
              <a:rPr dirty="0" sz="2000" spc="-5">
                <a:latin typeface="Tahoma"/>
                <a:cs typeface="Tahoma"/>
              </a:rPr>
              <a:t>interest </a:t>
            </a:r>
            <a:r>
              <a:rPr dirty="0" sz="2000">
                <a:latin typeface="Tahoma"/>
                <a:cs typeface="Tahoma"/>
              </a:rPr>
              <a:t>to the </a:t>
            </a:r>
            <a:r>
              <a:rPr dirty="0" sz="2000" spc="-5">
                <a:latin typeface="Tahoma"/>
                <a:cs typeface="Tahoma"/>
              </a:rPr>
              <a:t>Android</a:t>
            </a:r>
            <a:r>
              <a:rPr dirty="0" sz="2000" spc="-5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system</a:t>
            </a:r>
            <a:endParaRPr sz="2000">
              <a:latin typeface="Tahoma"/>
              <a:cs typeface="Tahom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14443" y="467182"/>
          <a:ext cx="4666615" cy="4119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6965"/>
                <a:gridCol w="3529329"/>
              </a:tblGrid>
              <a:tr h="281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Element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Purpose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Name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648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Name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 component to handle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r>
                        <a:rPr dirty="0" sz="1600" spc="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(optional)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1043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Action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90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A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string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naming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operation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perform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or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case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broadcast  intents the event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has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occurred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&amp; is being</a:t>
                      </a:r>
                      <a:r>
                        <a:rPr dirty="0" sz="160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reported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851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URI of data to be acted on &amp;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 MIME type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of that</a:t>
                      </a:r>
                      <a:r>
                        <a:rPr dirty="0" sz="1600" spc="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Category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089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String giving </a:t>
                      </a:r>
                      <a:r>
                        <a:rPr dirty="0" sz="1600" spc="-5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additional </a:t>
                      </a:r>
                      <a:r>
                        <a:rPr dirty="0" sz="1600" spc="-1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info </a:t>
                      </a:r>
                      <a:r>
                        <a:rPr dirty="0" sz="1600" spc="-5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about  </a:t>
                      </a:r>
                      <a:r>
                        <a:rPr dirty="0" sz="1600" spc="-1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the action </a:t>
                      </a:r>
                      <a:r>
                        <a:rPr dirty="0" sz="1600" spc="-5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dirty="0" sz="1600" spc="5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execute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80010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Extras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879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25">
                          <a:latin typeface="Tahoma"/>
                          <a:cs typeface="Tahoma"/>
                        </a:rPr>
                        <a:t>Key-value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pairs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information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should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be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delivered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component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handling the</a:t>
                      </a:r>
                      <a:r>
                        <a:rPr dirty="0" sz="1600" spc="6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3124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Flags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Flags of </a:t>
                      </a:r>
                      <a:r>
                        <a:rPr dirty="0" sz="1600" spc="-1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various</a:t>
                      </a:r>
                      <a:r>
                        <a:rPr dirty="0" sz="1600" spc="45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sorts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664463" y="2132076"/>
            <a:ext cx="989076" cy="612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52789" y="2177580"/>
            <a:ext cx="612140" cy="48831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25095" marR="5080" indent="-113030">
              <a:lnSpc>
                <a:spcPts val="1730"/>
              </a:lnSpc>
              <a:spcBef>
                <a:spcPts val="310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hone 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98320" y="2132076"/>
            <a:ext cx="1107947" cy="612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002066" y="2177580"/>
            <a:ext cx="700405" cy="48831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50800" marR="5080" indent="-38100">
              <a:lnSpc>
                <a:spcPts val="1730"/>
              </a:lnSpc>
              <a:spcBef>
                <a:spcPts val="310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tem 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50391" y="2759163"/>
            <a:ext cx="2754630" cy="1877060"/>
            <a:chOff x="850391" y="2759163"/>
            <a:chExt cx="2754630" cy="1877060"/>
          </a:xfrm>
        </p:grpSpPr>
        <p:sp>
          <p:nvSpPr>
            <p:cNvPr id="10" name="object 10"/>
            <p:cNvSpPr/>
            <p:nvPr/>
          </p:nvSpPr>
          <p:spPr>
            <a:xfrm>
              <a:off x="1167460" y="2768688"/>
              <a:ext cx="334010" cy="655955"/>
            </a:xfrm>
            <a:custGeom>
              <a:avLst/>
              <a:gdLst/>
              <a:ahLst/>
              <a:cxnLst/>
              <a:rect l="l" t="t" r="r" b="b"/>
              <a:pathLst>
                <a:path w="334009" h="655954">
                  <a:moveTo>
                    <a:pt x="333743" y="655396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62417" y="2768688"/>
              <a:ext cx="79375" cy="88265"/>
            </a:xfrm>
            <a:custGeom>
              <a:avLst/>
              <a:gdLst/>
              <a:ahLst/>
              <a:cxnLst/>
              <a:rect l="l" t="t" r="r" b="b"/>
              <a:pathLst>
                <a:path w="79375" h="88264">
                  <a:moveTo>
                    <a:pt x="0" y="88074"/>
                  </a:moveTo>
                  <a:lnTo>
                    <a:pt x="5041" y="0"/>
                  </a:lnTo>
                  <a:lnTo>
                    <a:pt x="79222" y="4773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47722" y="2778467"/>
              <a:ext cx="395605" cy="645795"/>
            </a:xfrm>
            <a:custGeom>
              <a:avLst/>
              <a:gdLst/>
              <a:ahLst/>
              <a:cxnLst/>
              <a:rect l="l" t="t" r="r" b="b"/>
              <a:pathLst>
                <a:path w="395605" h="645795">
                  <a:moveTo>
                    <a:pt x="0" y="645617"/>
                  </a:moveTo>
                  <a:lnTo>
                    <a:pt x="395084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65121" y="2778467"/>
              <a:ext cx="78105" cy="88265"/>
            </a:xfrm>
            <a:custGeom>
              <a:avLst/>
              <a:gdLst/>
              <a:ahLst/>
              <a:cxnLst/>
              <a:rect l="l" t="t" r="r" b="b"/>
              <a:pathLst>
                <a:path w="78105" h="88264">
                  <a:moveTo>
                    <a:pt x="75831" y="88201"/>
                  </a:moveTo>
                  <a:lnTo>
                    <a:pt x="77685" y="0"/>
                  </a:lnTo>
                  <a:lnTo>
                    <a:pt x="0" y="41795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769503" y="3742660"/>
              <a:ext cx="635" cy="805815"/>
            </a:xfrm>
            <a:custGeom>
              <a:avLst/>
              <a:gdLst/>
              <a:ahLst/>
              <a:cxnLst/>
              <a:rect l="l" t="t" r="r" b="b"/>
              <a:pathLst>
                <a:path w="635" h="805814">
                  <a:moveTo>
                    <a:pt x="0" y="805675"/>
                  </a:moveTo>
                  <a:lnTo>
                    <a:pt x="114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25155" y="3742664"/>
              <a:ext cx="88900" cy="76200"/>
            </a:xfrm>
            <a:custGeom>
              <a:avLst/>
              <a:gdLst/>
              <a:ahLst/>
              <a:cxnLst/>
              <a:rect l="l" t="t" r="r" b="b"/>
              <a:pathLst>
                <a:path w="88900" h="76200">
                  <a:moveTo>
                    <a:pt x="88900" y="76200"/>
                  </a:moveTo>
                  <a:lnTo>
                    <a:pt x="44462" y="0"/>
                  </a:lnTo>
                  <a:lnTo>
                    <a:pt x="0" y="76187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16151" y="4023360"/>
              <a:ext cx="1107948" cy="6126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50391" y="3115056"/>
              <a:ext cx="1872996" cy="6385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896349" y="3014962"/>
              <a:ext cx="708190" cy="8394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011635" y="3173577"/>
            <a:ext cx="6815455" cy="1880870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algn="ctr" marL="25400" marR="5281930">
              <a:lnSpc>
                <a:spcPts val="1730"/>
              </a:lnSpc>
              <a:spcBef>
                <a:spcPts val="310"/>
              </a:spcBef>
            </a:pPr>
            <a:r>
              <a:rPr dirty="0" sz="1600">
                <a:latin typeface="Arial"/>
                <a:cs typeface="Arial"/>
              </a:rPr>
              <a:t>Activity</a:t>
            </a:r>
            <a:r>
              <a:rPr dirty="0" sz="1600" spc="-10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Manager  Service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 algn="ctr" marL="418465" marR="5709920" indent="-635">
              <a:lnSpc>
                <a:spcPts val="1730"/>
              </a:lnSpc>
              <a:spcBef>
                <a:spcPts val="1515"/>
              </a:spcBef>
            </a:pPr>
            <a:r>
              <a:rPr dirty="0" sz="1600" spc="-5">
                <a:latin typeface="Arial"/>
                <a:cs typeface="Arial"/>
              </a:rPr>
              <a:t>Battery  </a:t>
            </a:r>
            <a:r>
              <a:rPr dirty="0" sz="1600" spc="-5">
                <a:latin typeface="Arial"/>
                <a:cs typeface="Arial"/>
              </a:rPr>
              <a:t>S</a:t>
            </a:r>
            <a:r>
              <a:rPr dirty="0" sz="1600" spc="-5">
                <a:latin typeface="Arial"/>
                <a:cs typeface="Arial"/>
              </a:rPr>
              <a:t>e</a:t>
            </a:r>
            <a:r>
              <a:rPr dirty="0" sz="1600" spc="-10">
                <a:latin typeface="Arial"/>
                <a:cs typeface="Arial"/>
              </a:rPr>
              <a:t>r</a:t>
            </a:r>
            <a:r>
              <a:rPr dirty="0" sz="1600">
                <a:latin typeface="Arial"/>
                <a:cs typeface="Arial"/>
              </a:rPr>
              <a:t>v</a:t>
            </a:r>
            <a:r>
              <a:rPr dirty="0" sz="1600" spc="-5">
                <a:latin typeface="Arial"/>
                <a:cs typeface="Arial"/>
              </a:rPr>
              <a:t>i</a:t>
            </a:r>
            <a:r>
              <a:rPr dirty="0" sz="1600">
                <a:latin typeface="Arial"/>
                <a:cs typeface="Arial"/>
              </a:rPr>
              <a:t>ce</a:t>
            </a:r>
            <a:endParaRPr sz="1600">
              <a:latin typeface="Arial"/>
              <a:cs typeface="Arial"/>
            </a:endParaRPr>
          </a:p>
          <a:p>
            <a:pPr marL="344805">
              <a:lnSpc>
                <a:spcPct val="100000"/>
              </a:lnSpc>
              <a:spcBef>
                <a:spcPts val="1495"/>
              </a:spcBef>
            </a:pPr>
            <a:r>
              <a:rPr dirty="0" sz="2000">
                <a:latin typeface="Tahoma"/>
                <a:cs typeface="Tahoma"/>
              </a:rPr>
              <a:t>See</a:t>
            </a:r>
            <a:r>
              <a:rPr dirty="0" sz="2000" spc="50">
                <a:latin typeface="Tahoma"/>
                <a:cs typeface="Tahoma"/>
              </a:rPr>
              <a:t> </a:t>
            </a:r>
            <a:r>
              <a:rPr dirty="0" sz="2000" spc="-55">
                <a:solidFill>
                  <a:srgbClr val="0000FF"/>
                </a:solidFill>
                <a:latin typeface="Tahoma"/>
                <a:cs typeface="Tahoma"/>
                <a:hlinkClick r:id="rId8"/>
              </a:rPr>
              <a:t>anatomyofandroid.com</a:t>
            </a:r>
            <a:r>
              <a:rPr dirty="0" baseline="-6172" sz="2700" spc="-82" b="1">
                <a:latin typeface="Tahoma"/>
                <a:cs typeface="Tahoma"/>
                <a:hlinkClick r:id="rId8"/>
              </a:rPr>
              <a:t>2</a:t>
            </a:r>
            <a:r>
              <a:rPr dirty="0" sz="2000" spc="-55">
                <a:solidFill>
                  <a:srgbClr val="0000FF"/>
                </a:solidFill>
                <a:latin typeface="Tahoma"/>
                <a:cs typeface="Tahoma"/>
                <a:hlinkClick r:id="rId8"/>
              </a:rPr>
              <a:t>/2</a:t>
            </a:r>
            <a:r>
              <a:rPr dirty="0" baseline="-6172" sz="2700" spc="-82" b="1">
                <a:latin typeface="Tahoma"/>
                <a:cs typeface="Tahoma"/>
                <a:hlinkClick r:id="rId8"/>
              </a:rPr>
              <a:t>7</a:t>
            </a:r>
            <a:r>
              <a:rPr dirty="0" sz="2000" spc="-55">
                <a:solidFill>
                  <a:srgbClr val="0000FF"/>
                </a:solidFill>
                <a:latin typeface="Tahoma"/>
                <a:cs typeface="Tahoma"/>
                <a:hlinkClick r:id="rId8"/>
              </a:rPr>
              <a:t>013/10/16/activity-manager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041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Elements </a:t>
            </a:r>
            <a:r>
              <a:rPr dirty="0" spc="-10"/>
              <a:t>in </a:t>
            </a:r>
            <a:r>
              <a:rPr dirty="0" spc="-5"/>
              <a:t>an Android</a:t>
            </a:r>
            <a:r>
              <a:rPr dirty="0" spc="95"/>
              <a:t> </a:t>
            </a:r>
            <a:r>
              <a:rPr dirty="0" spc="-5"/>
              <a:t>Intent	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487627" y="2970161"/>
            <a:ext cx="563880" cy="246379"/>
          </a:xfrm>
          <a:prstGeom prst="rect">
            <a:avLst/>
          </a:prstGeom>
          <a:solidFill>
            <a:srgbClr val="FFFF99"/>
          </a:solidFill>
          <a:ln w="28575">
            <a:solidFill>
              <a:srgbClr val="FF0000"/>
            </a:solidFill>
          </a:ln>
        </p:spPr>
        <p:txBody>
          <a:bodyPr wrap="square" lIns="0" tIns="22860" rIns="0" bIns="0" rtlCol="0" vert="horz">
            <a:spAutoFit/>
          </a:bodyPr>
          <a:lstStyle/>
          <a:p>
            <a:pPr marL="74295">
              <a:lnSpc>
                <a:spcPct val="100000"/>
              </a:lnSpc>
              <a:spcBef>
                <a:spcPts val="180"/>
              </a:spcBef>
            </a:pPr>
            <a:r>
              <a:rPr dirty="0" sz="1200" spc="-5" b="1">
                <a:latin typeface="Arial"/>
                <a:cs typeface="Arial"/>
              </a:rPr>
              <a:t>intent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027" y="4689360"/>
            <a:ext cx="7920228" cy="423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3572" y="422617"/>
            <a:ext cx="3945254" cy="1626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latin typeface="Tahoma"/>
                <a:cs typeface="Tahoma"/>
              </a:rPr>
              <a:t>A</a:t>
            </a:r>
            <a:r>
              <a:rPr dirty="0" sz="2000" spc="-5">
                <a:latin typeface="Tahoma"/>
                <a:cs typeface="Tahoma"/>
              </a:rPr>
              <a:t>n intent </a:t>
            </a:r>
            <a:r>
              <a:rPr dirty="0" sz="2000">
                <a:latin typeface="Tahoma"/>
                <a:cs typeface="Tahoma"/>
              </a:rPr>
              <a:t>also </a:t>
            </a:r>
            <a:r>
              <a:rPr dirty="0" sz="2000" spc="-5">
                <a:latin typeface="Tahoma"/>
                <a:cs typeface="Tahoma"/>
              </a:rPr>
              <a:t>contains </a:t>
            </a:r>
            <a:r>
              <a:rPr dirty="0" sz="2000">
                <a:latin typeface="Tahoma"/>
                <a:cs typeface="Tahoma"/>
              </a:rPr>
              <a:t>elements  of </a:t>
            </a:r>
            <a:r>
              <a:rPr dirty="0" sz="2000" spc="-5">
                <a:latin typeface="Tahoma"/>
                <a:cs typeface="Tahoma"/>
              </a:rPr>
              <a:t>interest </a:t>
            </a:r>
            <a:r>
              <a:rPr dirty="0" sz="2000">
                <a:latin typeface="Tahoma"/>
                <a:cs typeface="Tahoma"/>
              </a:rPr>
              <a:t>to the </a:t>
            </a:r>
            <a:r>
              <a:rPr dirty="0" sz="2000" spc="-5">
                <a:latin typeface="Tahoma"/>
                <a:cs typeface="Tahoma"/>
              </a:rPr>
              <a:t>Android</a:t>
            </a:r>
            <a:r>
              <a:rPr dirty="0" sz="2000" spc="-5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system</a:t>
            </a:r>
            <a:endParaRPr sz="2000">
              <a:latin typeface="Tahoma"/>
              <a:cs typeface="Tahoma"/>
            </a:endParaRPr>
          </a:p>
          <a:p>
            <a:pPr lvl="1" marL="471170" marR="508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471170" algn="l"/>
                <a:tab pos="471805" algn="l"/>
              </a:tabLst>
            </a:pPr>
            <a:r>
              <a:rPr dirty="0" sz="2000" spc="-30">
                <a:latin typeface="Tahoma"/>
                <a:cs typeface="Tahoma"/>
              </a:rPr>
              <a:t>e.g., </a:t>
            </a:r>
            <a:r>
              <a:rPr dirty="0" sz="2000">
                <a:latin typeface="Tahoma"/>
                <a:cs typeface="Tahoma"/>
              </a:rPr>
              <a:t>category of </a:t>
            </a:r>
            <a:r>
              <a:rPr dirty="0" sz="2000" spc="-5">
                <a:latin typeface="Tahoma"/>
                <a:cs typeface="Tahoma"/>
              </a:rPr>
              <a:t>component </a:t>
            </a:r>
            <a:r>
              <a:rPr dirty="0" sz="2000">
                <a:latin typeface="Tahoma"/>
                <a:cs typeface="Tahoma"/>
              </a:rPr>
              <a:t>to  </a:t>
            </a:r>
            <a:r>
              <a:rPr dirty="0" sz="2000" spc="-5">
                <a:latin typeface="Tahoma"/>
                <a:cs typeface="Tahoma"/>
              </a:rPr>
              <a:t>handle intent, instructions </a:t>
            </a:r>
            <a:r>
              <a:rPr dirty="0" sz="2000">
                <a:latin typeface="Tahoma"/>
                <a:cs typeface="Tahoma"/>
              </a:rPr>
              <a:t>on  how to </a:t>
            </a:r>
            <a:r>
              <a:rPr dirty="0" sz="2000" spc="-5">
                <a:latin typeface="Tahoma"/>
                <a:cs typeface="Tahoma"/>
              </a:rPr>
              <a:t>launch </a:t>
            </a:r>
            <a:r>
              <a:rPr dirty="0" sz="2000">
                <a:latin typeface="Tahoma"/>
                <a:cs typeface="Tahoma"/>
              </a:rPr>
              <a:t>an </a:t>
            </a:r>
            <a:r>
              <a:rPr dirty="0" sz="2000" spc="-25">
                <a:latin typeface="Tahoma"/>
                <a:cs typeface="Tahoma"/>
              </a:rPr>
              <a:t>Activity,</a:t>
            </a:r>
            <a:r>
              <a:rPr dirty="0" sz="2000" spc="-4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etc.</a:t>
            </a:r>
            <a:endParaRPr sz="2000">
              <a:latin typeface="Tahoma"/>
              <a:cs typeface="Tahom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14443" y="467182"/>
          <a:ext cx="4666615" cy="4119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6965"/>
                <a:gridCol w="3529329"/>
              </a:tblGrid>
              <a:tr h="281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Element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Purpose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Name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648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Name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 component to handle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r>
                        <a:rPr dirty="0" sz="1600" spc="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(optional)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1043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Action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90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A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string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naming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operation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perform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or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case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broadcast  intents the event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has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occurred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&amp; is being</a:t>
                      </a:r>
                      <a:r>
                        <a:rPr dirty="0" sz="160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reported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851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URI of data to be acted on &amp;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 MIME type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of that</a:t>
                      </a:r>
                      <a:r>
                        <a:rPr dirty="0" sz="1600" spc="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Category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089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String giving </a:t>
                      </a:r>
                      <a:r>
                        <a:rPr dirty="0" sz="1600" spc="-5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additional </a:t>
                      </a:r>
                      <a:r>
                        <a:rPr dirty="0" sz="1600" spc="-1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info </a:t>
                      </a:r>
                      <a:r>
                        <a:rPr dirty="0" sz="1600" spc="-5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about  </a:t>
                      </a:r>
                      <a:r>
                        <a:rPr dirty="0" sz="1600" spc="-1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the action </a:t>
                      </a:r>
                      <a:r>
                        <a:rPr dirty="0" sz="1600" spc="-5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dirty="0" sz="1600" spc="5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execute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80010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Extras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879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25">
                          <a:latin typeface="Tahoma"/>
                          <a:cs typeface="Tahoma"/>
                        </a:rPr>
                        <a:t>Key-value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pairs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information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should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be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delivered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component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handling the</a:t>
                      </a:r>
                      <a:r>
                        <a:rPr dirty="0" sz="1600" spc="6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3124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Flags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Flags of </a:t>
                      </a:r>
                      <a:r>
                        <a:rPr dirty="0" sz="1600" spc="-1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various</a:t>
                      </a:r>
                      <a:r>
                        <a:rPr dirty="0" sz="1600" spc="45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sorts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664463" y="2132076"/>
            <a:ext cx="989076" cy="612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52789" y="2177580"/>
            <a:ext cx="612140" cy="48831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25095" marR="5080" indent="-113030">
              <a:lnSpc>
                <a:spcPts val="1730"/>
              </a:lnSpc>
              <a:spcBef>
                <a:spcPts val="310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hone 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98320" y="2132076"/>
            <a:ext cx="1107947" cy="612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002066" y="2177580"/>
            <a:ext cx="700405" cy="48831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50800" marR="5080" indent="-38100">
              <a:lnSpc>
                <a:spcPts val="1730"/>
              </a:lnSpc>
              <a:spcBef>
                <a:spcPts val="310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tem 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50391" y="2759163"/>
            <a:ext cx="2754630" cy="1877060"/>
            <a:chOff x="850391" y="2759163"/>
            <a:chExt cx="2754630" cy="1877060"/>
          </a:xfrm>
        </p:grpSpPr>
        <p:sp>
          <p:nvSpPr>
            <p:cNvPr id="10" name="object 10"/>
            <p:cNvSpPr/>
            <p:nvPr/>
          </p:nvSpPr>
          <p:spPr>
            <a:xfrm>
              <a:off x="1167460" y="2768688"/>
              <a:ext cx="334010" cy="655955"/>
            </a:xfrm>
            <a:custGeom>
              <a:avLst/>
              <a:gdLst/>
              <a:ahLst/>
              <a:cxnLst/>
              <a:rect l="l" t="t" r="r" b="b"/>
              <a:pathLst>
                <a:path w="334009" h="655954">
                  <a:moveTo>
                    <a:pt x="333743" y="655396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62417" y="2768688"/>
              <a:ext cx="79375" cy="88265"/>
            </a:xfrm>
            <a:custGeom>
              <a:avLst/>
              <a:gdLst/>
              <a:ahLst/>
              <a:cxnLst/>
              <a:rect l="l" t="t" r="r" b="b"/>
              <a:pathLst>
                <a:path w="79375" h="88264">
                  <a:moveTo>
                    <a:pt x="0" y="88074"/>
                  </a:moveTo>
                  <a:lnTo>
                    <a:pt x="5041" y="0"/>
                  </a:lnTo>
                  <a:lnTo>
                    <a:pt x="79222" y="4773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47722" y="2778467"/>
              <a:ext cx="395605" cy="645795"/>
            </a:xfrm>
            <a:custGeom>
              <a:avLst/>
              <a:gdLst/>
              <a:ahLst/>
              <a:cxnLst/>
              <a:rect l="l" t="t" r="r" b="b"/>
              <a:pathLst>
                <a:path w="395605" h="645795">
                  <a:moveTo>
                    <a:pt x="0" y="645617"/>
                  </a:moveTo>
                  <a:lnTo>
                    <a:pt x="395084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65121" y="2778467"/>
              <a:ext cx="78105" cy="88265"/>
            </a:xfrm>
            <a:custGeom>
              <a:avLst/>
              <a:gdLst/>
              <a:ahLst/>
              <a:cxnLst/>
              <a:rect l="l" t="t" r="r" b="b"/>
              <a:pathLst>
                <a:path w="78105" h="88264">
                  <a:moveTo>
                    <a:pt x="75831" y="88201"/>
                  </a:moveTo>
                  <a:lnTo>
                    <a:pt x="77685" y="0"/>
                  </a:lnTo>
                  <a:lnTo>
                    <a:pt x="0" y="41795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769503" y="3742660"/>
              <a:ext cx="635" cy="805815"/>
            </a:xfrm>
            <a:custGeom>
              <a:avLst/>
              <a:gdLst/>
              <a:ahLst/>
              <a:cxnLst/>
              <a:rect l="l" t="t" r="r" b="b"/>
              <a:pathLst>
                <a:path w="635" h="805814">
                  <a:moveTo>
                    <a:pt x="0" y="805675"/>
                  </a:moveTo>
                  <a:lnTo>
                    <a:pt x="114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25155" y="3742664"/>
              <a:ext cx="88900" cy="76200"/>
            </a:xfrm>
            <a:custGeom>
              <a:avLst/>
              <a:gdLst/>
              <a:ahLst/>
              <a:cxnLst/>
              <a:rect l="l" t="t" r="r" b="b"/>
              <a:pathLst>
                <a:path w="88900" h="76200">
                  <a:moveTo>
                    <a:pt x="88900" y="76200"/>
                  </a:moveTo>
                  <a:lnTo>
                    <a:pt x="44462" y="0"/>
                  </a:lnTo>
                  <a:lnTo>
                    <a:pt x="0" y="76187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16151" y="4023360"/>
              <a:ext cx="1107948" cy="6126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50391" y="3115056"/>
              <a:ext cx="1872996" cy="6385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896349" y="3014962"/>
              <a:ext cx="708190" cy="8394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649551" y="3173577"/>
            <a:ext cx="7828915" cy="187642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algn="ctr" marL="387350" marR="5933440">
              <a:lnSpc>
                <a:spcPts val="1730"/>
              </a:lnSpc>
              <a:spcBef>
                <a:spcPts val="310"/>
              </a:spcBef>
            </a:pPr>
            <a:r>
              <a:rPr dirty="0" sz="1600">
                <a:latin typeface="Arial"/>
                <a:cs typeface="Arial"/>
              </a:rPr>
              <a:t>Activity</a:t>
            </a:r>
            <a:r>
              <a:rPr dirty="0" sz="1600" spc="-10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Manager  Service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 algn="ctr" marL="780415" marR="6361430" indent="-635">
              <a:lnSpc>
                <a:spcPts val="1730"/>
              </a:lnSpc>
              <a:spcBef>
                <a:spcPts val="1515"/>
              </a:spcBef>
            </a:pPr>
            <a:r>
              <a:rPr dirty="0" sz="1600" spc="-5">
                <a:latin typeface="Arial"/>
                <a:cs typeface="Arial"/>
              </a:rPr>
              <a:t>Battery  </a:t>
            </a:r>
            <a:r>
              <a:rPr dirty="0" sz="1600" spc="-5">
                <a:latin typeface="Arial"/>
                <a:cs typeface="Arial"/>
              </a:rPr>
              <a:t>S</a:t>
            </a:r>
            <a:r>
              <a:rPr dirty="0" sz="1600" spc="-5">
                <a:latin typeface="Arial"/>
                <a:cs typeface="Arial"/>
              </a:rPr>
              <a:t>e</a:t>
            </a:r>
            <a:r>
              <a:rPr dirty="0" sz="1600" spc="-10">
                <a:latin typeface="Arial"/>
                <a:cs typeface="Arial"/>
              </a:rPr>
              <a:t>r</a:t>
            </a:r>
            <a:r>
              <a:rPr dirty="0" sz="1600">
                <a:latin typeface="Arial"/>
                <a:cs typeface="Arial"/>
              </a:rPr>
              <a:t>v</a:t>
            </a:r>
            <a:r>
              <a:rPr dirty="0" sz="1600" spc="-5">
                <a:latin typeface="Arial"/>
                <a:cs typeface="Arial"/>
              </a:rPr>
              <a:t>i</a:t>
            </a:r>
            <a:r>
              <a:rPr dirty="0" sz="1600">
                <a:latin typeface="Arial"/>
                <a:cs typeface="Arial"/>
              </a:rPr>
              <a:t>ce</a:t>
            </a:r>
            <a:endParaRPr sz="16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1455"/>
              </a:spcBef>
            </a:pPr>
            <a:r>
              <a:rPr dirty="0" sz="2000">
                <a:latin typeface="Tahoma"/>
                <a:cs typeface="Tahoma"/>
              </a:rPr>
              <a:t>The </a:t>
            </a:r>
            <a:r>
              <a:rPr dirty="0" sz="2000" spc="-5">
                <a:latin typeface="Tahoma"/>
                <a:cs typeface="Tahoma"/>
              </a:rPr>
              <a:t>ActivityManager Service </a:t>
            </a:r>
            <a:r>
              <a:rPr dirty="0" sz="2000" spc="-225">
                <a:latin typeface="Tahoma"/>
                <a:cs typeface="Tahoma"/>
              </a:rPr>
              <a:t>“rout</a:t>
            </a:r>
            <a:r>
              <a:rPr dirty="0" baseline="-7716" sz="2700" spc="-337" b="1">
                <a:latin typeface="Tahoma"/>
                <a:cs typeface="Tahoma"/>
              </a:rPr>
              <a:t>2</a:t>
            </a:r>
            <a:r>
              <a:rPr dirty="0" sz="2000" spc="-225">
                <a:latin typeface="Tahoma"/>
                <a:cs typeface="Tahoma"/>
              </a:rPr>
              <a:t>e</a:t>
            </a:r>
            <a:r>
              <a:rPr dirty="0" baseline="-7716" sz="2700" spc="-337" b="1">
                <a:latin typeface="Tahoma"/>
                <a:cs typeface="Tahoma"/>
              </a:rPr>
              <a:t>8</a:t>
            </a:r>
            <a:r>
              <a:rPr dirty="0" sz="2000" spc="-225">
                <a:latin typeface="Tahoma"/>
                <a:cs typeface="Tahoma"/>
              </a:rPr>
              <a:t>s” </a:t>
            </a:r>
            <a:r>
              <a:rPr dirty="0" sz="2000" spc="-5">
                <a:latin typeface="Tahoma"/>
                <a:cs typeface="Tahoma"/>
              </a:rPr>
              <a:t>intents </a:t>
            </a:r>
            <a:r>
              <a:rPr dirty="0" sz="2000">
                <a:latin typeface="Tahoma"/>
                <a:cs typeface="Tahoma"/>
              </a:rPr>
              <a:t>to</a:t>
            </a:r>
            <a:r>
              <a:rPr dirty="0" sz="2000" spc="-11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BroadcastReceiver(s)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041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Elements </a:t>
            </a:r>
            <a:r>
              <a:rPr dirty="0" spc="-10"/>
              <a:t>in </a:t>
            </a:r>
            <a:r>
              <a:rPr dirty="0" spc="-5"/>
              <a:t>an Android</a:t>
            </a:r>
            <a:r>
              <a:rPr dirty="0" spc="95"/>
              <a:t> </a:t>
            </a:r>
            <a:r>
              <a:rPr dirty="0" spc="-5"/>
              <a:t>Intent	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487627" y="2970161"/>
            <a:ext cx="563880" cy="246379"/>
          </a:xfrm>
          <a:prstGeom prst="rect">
            <a:avLst/>
          </a:prstGeom>
          <a:solidFill>
            <a:srgbClr val="FFFF99"/>
          </a:solidFill>
          <a:ln w="28575">
            <a:solidFill>
              <a:srgbClr val="FF0000"/>
            </a:solidFill>
          </a:ln>
        </p:spPr>
        <p:txBody>
          <a:bodyPr wrap="square" lIns="0" tIns="22860" rIns="0" bIns="0" rtlCol="0" vert="horz">
            <a:spAutoFit/>
          </a:bodyPr>
          <a:lstStyle/>
          <a:p>
            <a:pPr marL="74295">
              <a:lnSpc>
                <a:spcPct val="100000"/>
              </a:lnSpc>
              <a:spcBef>
                <a:spcPts val="180"/>
              </a:spcBef>
            </a:pPr>
            <a:r>
              <a:rPr dirty="0" sz="1200" spc="-5" b="1">
                <a:latin typeface="Arial"/>
                <a:cs typeface="Arial"/>
              </a:rPr>
              <a:t>intent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90923" y="4777018"/>
            <a:ext cx="3181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 b="1">
                <a:latin typeface="Tahoma"/>
                <a:cs typeface="Tahoma"/>
              </a:rPr>
              <a:t>29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66734" y="1671383"/>
            <a:ext cx="4823460" cy="1589405"/>
          </a:xfrm>
          <a:prstGeom prst="rect"/>
        </p:spPr>
        <p:txBody>
          <a:bodyPr wrap="square" lIns="0" tIns="106045" rIns="0" bIns="0" rtlCol="0" vert="horz">
            <a:spAutoFit/>
          </a:bodyPr>
          <a:lstStyle/>
          <a:p>
            <a:pPr marL="862965" marR="5080" indent="-850900">
              <a:lnSpc>
                <a:spcPts val="5830"/>
              </a:lnSpc>
              <a:spcBef>
                <a:spcPts val="835"/>
              </a:spcBef>
            </a:pPr>
            <a:r>
              <a:rPr dirty="0" u="none" sz="5400" spc="-5"/>
              <a:t>Overview of </a:t>
            </a:r>
            <a:r>
              <a:rPr dirty="0" u="none" sz="5400"/>
              <a:t>the  Intent</a:t>
            </a:r>
            <a:r>
              <a:rPr dirty="0" u="none" sz="5400" spc="-40"/>
              <a:t> </a:t>
            </a:r>
            <a:r>
              <a:rPr dirty="0" u="none" sz="5400"/>
              <a:t>API</a:t>
            </a:r>
            <a:endParaRPr sz="5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380479"/>
            <a:ext cx="8839200" cy="0"/>
          </a:xfrm>
          <a:custGeom>
            <a:avLst/>
            <a:gdLst/>
            <a:ahLst/>
            <a:cxnLst/>
            <a:rect l="l" t="t" r="r" b="b"/>
            <a:pathLst>
              <a:path w="8839200" h="0">
                <a:moveTo>
                  <a:pt x="0" y="0"/>
                </a:moveTo>
                <a:lnTo>
                  <a:pt x="88392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4694483"/>
            <a:ext cx="8839200" cy="0"/>
          </a:xfrm>
          <a:custGeom>
            <a:avLst/>
            <a:gdLst/>
            <a:ahLst/>
            <a:cxnLst/>
            <a:rect l="l" t="t" r="r" b="b"/>
            <a:pathLst>
              <a:path w="8839200" h="0">
                <a:moveTo>
                  <a:pt x="0" y="0"/>
                </a:moveTo>
                <a:lnTo>
                  <a:pt x="88392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5966" y="0"/>
            <a:ext cx="71304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none" spc="-5"/>
              <a:t>Learning Objectives </a:t>
            </a:r>
            <a:r>
              <a:rPr dirty="0" u="none" spc="-10"/>
              <a:t>in </a:t>
            </a:r>
            <a:r>
              <a:rPr dirty="0" u="none" spc="-5"/>
              <a:t>this </a:t>
            </a:r>
            <a:r>
              <a:rPr dirty="0" u="none" spc="-10"/>
              <a:t>Part </a:t>
            </a:r>
            <a:r>
              <a:rPr dirty="0" u="none"/>
              <a:t>of </a:t>
            </a:r>
            <a:r>
              <a:rPr dirty="0" u="none" spc="-5"/>
              <a:t>the</a:t>
            </a:r>
            <a:r>
              <a:rPr dirty="0" u="none" spc="100"/>
              <a:t> </a:t>
            </a:r>
            <a:r>
              <a:rPr dirty="0" u="none" spc="-5"/>
              <a:t>Lesson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420" y="418490"/>
            <a:ext cx="4064000" cy="1322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00355" marR="292100" indent="-28829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00990" algn="l"/>
              </a:tabLst>
            </a:pPr>
            <a:r>
              <a:rPr dirty="0" sz="2000">
                <a:solidFill>
                  <a:srgbClr val="C0C0C0"/>
                </a:solidFill>
                <a:latin typeface="Tahoma"/>
                <a:cs typeface="Tahoma"/>
              </a:rPr>
              <a:t>Name </a:t>
            </a:r>
            <a:r>
              <a:rPr dirty="0" sz="2000" spc="-5">
                <a:solidFill>
                  <a:srgbClr val="C0C0C0"/>
                </a:solidFill>
                <a:latin typeface="Tahoma"/>
                <a:cs typeface="Tahoma"/>
              </a:rPr>
              <a:t>all </a:t>
            </a:r>
            <a:r>
              <a:rPr dirty="0" sz="2000">
                <a:solidFill>
                  <a:srgbClr val="C0C0C0"/>
                </a:solidFill>
                <a:latin typeface="Tahoma"/>
                <a:cs typeface="Tahoma"/>
              </a:rPr>
              <a:t>six of the elements</a:t>
            </a:r>
            <a:r>
              <a:rPr dirty="0" sz="2000" spc="-130">
                <a:solidFill>
                  <a:srgbClr val="C0C0C0"/>
                </a:solidFill>
                <a:latin typeface="Tahoma"/>
                <a:cs typeface="Tahoma"/>
              </a:rPr>
              <a:t> </a:t>
            </a:r>
            <a:r>
              <a:rPr dirty="0" sz="2000" spc="-5">
                <a:solidFill>
                  <a:srgbClr val="C0C0C0"/>
                </a:solidFill>
                <a:latin typeface="Tahoma"/>
                <a:cs typeface="Tahoma"/>
              </a:rPr>
              <a:t>in  </a:t>
            </a:r>
            <a:r>
              <a:rPr dirty="0" sz="2000">
                <a:solidFill>
                  <a:srgbClr val="C0C0C0"/>
                </a:solidFill>
                <a:latin typeface="Tahoma"/>
                <a:cs typeface="Tahoma"/>
              </a:rPr>
              <a:t>an </a:t>
            </a:r>
            <a:r>
              <a:rPr dirty="0" sz="2000" spc="-5">
                <a:solidFill>
                  <a:srgbClr val="C0C0C0"/>
                </a:solidFill>
                <a:latin typeface="Tahoma"/>
                <a:cs typeface="Tahoma"/>
              </a:rPr>
              <a:t>Android</a:t>
            </a:r>
            <a:r>
              <a:rPr dirty="0" sz="2000" spc="-30">
                <a:solidFill>
                  <a:srgbClr val="C0C0C0"/>
                </a:solidFill>
                <a:latin typeface="Tahoma"/>
                <a:cs typeface="Tahoma"/>
              </a:rPr>
              <a:t> </a:t>
            </a:r>
            <a:r>
              <a:rPr dirty="0" sz="2000" spc="-5">
                <a:solidFill>
                  <a:srgbClr val="C0C0C0"/>
                </a:solidFill>
                <a:latin typeface="Tahoma"/>
                <a:cs typeface="Tahoma"/>
              </a:rPr>
              <a:t>intent</a:t>
            </a:r>
            <a:endParaRPr sz="2000">
              <a:latin typeface="Tahoma"/>
              <a:cs typeface="Tahoma"/>
            </a:endParaRPr>
          </a:p>
          <a:p>
            <a:pPr marL="300355" marR="5080" indent="-288290">
              <a:lnSpc>
                <a:spcPct val="100000"/>
              </a:lnSpc>
              <a:spcBef>
                <a:spcPts val="595"/>
              </a:spcBef>
              <a:buAutoNum type="arabicPeriod"/>
              <a:tabLst>
                <a:tab pos="300990" algn="l"/>
              </a:tabLst>
            </a:pPr>
            <a:r>
              <a:rPr dirty="0" sz="2000">
                <a:latin typeface="Tahoma"/>
                <a:cs typeface="Tahoma"/>
              </a:rPr>
              <a:t>Understand how the </a:t>
            </a:r>
            <a:r>
              <a:rPr dirty="0" sz="2000" spc="-5">
                <a:latin typeface="Tahoma"/>
                <a:cs typeface="Tahoma"/>
              </a:rPr>
              <a:t>Intent </a:t>
            </a:r>
            <a:r>
              <a:rPr dirty="0" sz="2000">
                <a:latin typeface="Tahoma"/>
                <a:cs typeface="Tahoma"/>
              </a:rPr>
              <a:t>API</a:t>
            </a:r>
            <a:r>
              <a:rPr dirty="0" sz="2000" spc="-13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is  </a:t>
            </a:r>
            <a:r>
              <a:rPr dirty="0" sz="2000">
                <a:latin typeface="Tahoma"/>
                <a:cs typeface="Tahoma"/>
              </a:rPr>
              <a:t>used to pass </a:t>
            </a:r>
            <a:r>
              <a:rPr dirty="0" sz="2000" spc="-10">
                <a:latin typeface="Tahoma"/>
                <a:cs typeface="Tahoma"/>
              </a:rPr>
              <a:t>info </a:t>
            </a:r>
            <a:r>
              <a:rPr dirty="0" sz="2000">
                <a:latin typeface="Tahoma"/>
                <a:cs typeface="Tahoma"/>
              </a:rPr>
              <a:t>to</a:t>
            </a:r>
            <a:r>
              <a:rPr dirty="0" sz="2000" spc="-10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components</a:t>
            </a:r>
            <a:endParaRPr sz="2000">
              <a:latin typeface="Tahoma"/>
              <a:cs typeface="Tahom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414443" y="467182"/>
          <a:ext cx="4666615" cy="4119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6965"/>
                <a:gridCol w="3529329"/>
              </a:tblGrid>
              <a:tr h="281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Element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Purpose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Name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648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Name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 component to handle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r>
                        <a:rPr dirty="0" sz="1600" spc="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(optional)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1043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Action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90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A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string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naming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operation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perform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or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case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broadcast  intents the event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has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occurred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&amp; is being</a:t>
                      </a:r>
                      <a:r>
                        <a:rPr dirty="0" sz="160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reported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851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URI of data to be acted on &amp;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 MIME type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of that</a:t>
                      </a:r>
                      <a:r>
                        <a:rPr dirty="0" sz="1600" spc="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Category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089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Tahoma"/>
                          <a:cs typeface="Tahoma"/>
                        </a:rPr>
                        <a:t>String giving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about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action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</a:t>
                      </a:r>
                      <a:r>
                        <a:rPr dirty="0" sz="1600" spc="5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execute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80010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Extras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879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25">
                          <a:latin typeface="Tahoma"/>
                          <a:cs typeface="Tahoma"/>
                        </a:rPr>
                        <a:t>Key-value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pairs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information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should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be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delivered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component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handling the</a:t>
                      </a:r>
                      <a:r>
                        <a:rPr dirty="0" sz="1600" spc="6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3124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Flags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Flags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various</a:t>
                      </a:r>
                      <a:r>
                        <a:rPr dirty="0" sz="1600" spc="4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sorts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557783" y="2194560"/>
            <a:ext cx="3307079" cy="2178050"/>
            <a:chOff x="557783" y="2194560"/>
            <a:chExt cx="3307079" cy="2178050"/>
          </a:xfrm>
        </p:grpSpPr>
        <p:sp>
          <p:nvSpPr>
            <p:cNvPr id="8" name="object 8"/>
            <p:cNvSpPr/>
            <p:nvPr/>
          </p:nvSpPr>
          <p:spPr>
            <a:xfrm>
              <a:off x="557783" y="2194560"/>
              <a:ext cx="3307079" cy="21777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87323" y="2307348"/>
              <a:ext cx="1261871" cy="5013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73451" y="3541788"/>
              <a:ext cx="1261872" cy="5013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963356" y="3550808"/>
            <a:ext cx="1541780" cy="754380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marL="789940">
              <a:lnSpc>
                <a:spcPct val="100000"/>
              </a:lnSpc>
              <a:spcBef>
                <a:spcPts val="930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Activity</a:t>
            </a:r>
            <a:r>
              <a:rPr dirty="0" baseline="-21604" sz="1350" spc="-1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baseline="-21604" sz="135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1065"/>
              </a:spcBef>
            </a:pPr>
            <a:r>
              <a:rPr dirty="0" sz="1800" spc="-5" b="1">
                <a:latin typeface="Tahoma"/>
                <a:cs typeface="Tahoma"/>
              </a:rPr>
              <a:t>App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929498" y="2548724"/>
            <a:ext cx="1227455" cy="993775"/>
            <a:chOff x="1929498" y="2548724"/>
            <a:chExt cx="1227455" cy="993775"/>
          </a:xfrm>
        </p:grpSpPr>
        <p:sp>
          <p:nvSpPr>
            <p:cNvPr id="13" name="object 13"/>
            <p:cNvSpPr/>
            <p:nvPr/>
          </p:nvSpPr>
          <p:spPr>
            <a:xfrm>
              <a:off x="1939023" y="2558249"/>
              <a:ext cx="1165225" cy="974090"/>
            </a:xfrm>
            <a:custGeom>
              <a:avLst/>
              <a:gdLst/>
              <a:ahLst/>
              <a:cxnLst/>
              <a:rect l="l" t="t" r="r" b="b"/>
              <a:pathLst>
                <a:path w="1165225" h="974089">
                  <a:moveTo>
                    <a:pt x="0" y="0"/>
                  </a:moveTo>
                  <a:lnTo>
                    <a:pt x="47904" y="1109"/>
                  </a:lnTo>
                  <a:lnTo>
                    <a:pt x="95735" y="4397"/>
                  </a:lnTo>
                  <a:lnTo>
                    <a:pt x="143423" y="9802"/>
                  </a:lnTo>
                  <a:lnTo>
                    <a:pt x="190895" y="17263"/>
                  </a:lnTo>
                  <a:lnTo>
                    <a:pt x="238078" y="26718"/>
                  </a:lnTo>
                  <a:lnTo>
                    <a:pt x="284902" y="38106"/>
                  </a:lnTo>
                  <a:lnTo>
                    <a:pt x="331293" y="51365"/>
                  </a:lnTo>
                  <a:lnTo>
                    <a:pt x="377179" y="66434"/>
                  </a:lnTo>
                  <a:lnTo>
                    <a:pt x="422490" y="83252"/>
                  </a:lnTo>
                  <a:lnTo>
                    <a:pt x="467152" y="101757"/>
                  </a:lnTo>
                  <a:lnTo>
                    <a:pt x="511094" y="121887"/>
                  </a:lnTo>
                  <a:lnTo>
                    <a:pt x="554243" y="143582"/>
                  </a:lnTo>
                  <a:lnTo>
                    <a:pt x="596528" y="166780"/>
                  </a:lnTo>
                  <a:lnTo>
                    <a:pt x="637876" y="191419"/>
                  </a:lnTo>
                  <a:lnTo>
                    <a:pt x="678216" y="217438"/>
                  </a:lnTo>
                  <a:lnTo>
                    <a:pt x="717476" y="244776"/>
                  </a:lnTo>
                  <a:lnTo>
                    <a:pt x="755583" y="273372"/>
                  </a:lnTo>
                  <a:lnTo>
                    <a:pt x="792465" y="303163"/>
                  </a:lnTo>
                  <a:lnTo>
                    <a:pt x="828051" y="334088"/>
                  </a:lnTo>
                  <a:lnTo>
                    <a:pt x="862268" y="366087"/>
                  </a:lnTo>
                  <a:lnTo>
                    <a:pt x="895045" y="399097"/>
                  </a:lnTo>
                  <a:lnTo>
                    <a:pt x="926308" y="433058"/>
                  </a:lnTo>
                  <a:lnTo>
                    <a:pt x="955987" y="467907"/>
                  </a:lnTo>
                  <a:lnTo>
                    <a:pt x="984010" y="503584"/>
                  </a:lnTo>
                  <a:lnTo>
                    <a:pt x="1010303" y="540026"/>
                  </a:lnTo>
                  <a:lnTo>
                    <a:pt x="1034796" y="577174"/>
                  </a:lnTo>
                  <a:lnTo>
                    <a:pt x="1057416" y="614964"/>
                  </a:lnTo>
                  <a:lnTo>
                    <a:pt x="1078091" y="653336"/>
                  </a:lnTo>
                  <a:lnTo>
                    <a:pt x="1096749" y="692228"/>
                  </a:lnTo>
                  <a:lnTo>
                    <a:pt x="1113318" y="731580"/>
                  </a:lnTo>
                  <a:lnTo>
                    <a:pt x="1127726" y="771329"/>
                  </a:lnTo>
                  <a:lnTo>
                    <a:pt x="1139901" y="811414"/>
                  </a:lnTo>
                  <a:lnTo>
                    <a:pt x="1149771" y="851773"/>
                  </a:lnTo>
                  <a:lnTo>
                    <a:pt x="1157264" y="892346"/>
                  </a:lnTo>
                  <a:lnTo>
                    <a:pt x="1162308" y="933071"/>
                  </a:lnTo>
                  <a:lnTo>
                    <a:pt x="1164831" y="973886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058261" y="3455784"/>
              <a:ext cx="88900" cy="77470"/>
            </a:xfrm>
            <a:custGeom>
              <a:avLst/>
              <a:gdLst/>
              <a:ahLst/>
              <a:cxnLst/>
              <a:rect l="l" t="t" r="r" b="b"/>
              <a:pathLst>
                <a:path w="88900" h="77470">
                  <a:moveTo>
                    <a:pt x="88887" y="0"/>
                  </a:moveTo>
                  <a:lnTo>
                    <a:pt x="45592" y="76860"/>
                  </a:lnTo>
                  <a:lnTo>
                    <a:pt x="0" y="1346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917112" y="2422106"/>
            <a:ext cx="1673860" cy="8197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latin typeface="Arial"/>
                <a:cs typeface="Arial"/>
              </a:rPr>
              <a:t>Activity</a:t>
            </a:r>
            <a:r>
              <a:rPr dirty="0" baseline="-21604" sz="1350" spc="-15" b="1">
                <a:latin typeface="Arial"/>
                <a:cs typeface="Arial"/>
              </a:rPr>
              <a:t>1</a:t>
            </a:r>
            <a:endParaRPr baseline="-21604" sz="1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00">
              <a:latin typeface="Arial"/>
              <a:cs typeface="Arial"/>
            </a:endParaRPr>
          </a:p>
          <a:p>
            <a:pPr marL="1097915">
              <a:lnSpc>
                <a:spcPct val="100000"/>
              </a:lnSpc>
            </a:pPr>
            <a:r>
              <a:rPr dirty="0" sz="1600" spc="-10" b="1" i="1">
                <a:solidFill>
                  <a:srgbClr val="FF0000"/>
                </a:solidFill>
                <a:latin typeface="Arial"/>
                <a:cs typeface="Arial"/>
              </a:rPr>
              <a:t>Intent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65523" y="4776906"/>
            <a:ext cx="222250" cy="301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 sz="1800" b="1">
                <a:latin typeface="Tahoma"/>
                <a:cs typeface="Tahoma"/>
              </a:rPr>
              <a:t>2</a:t>
            </a:fld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3900" y="4689347"/>
            <a:ext cx="7630668" cy="420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3572" y="422617"/>
            <a:ext cx="268859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latin typeface="Tahoma"/>
                <a:cs typeface="Tahoma"/>
              </a:rPr>
              <a:t>T</a:t>
            </a:r>
            <a:r>
              <a:rPr dirty="0" sz="2000">
                <a:latin typeface="Tahoma"/>
                <a:cs typeface="Tahoma"/>
              </a:rPr>
              <a:t>he </a:t>
            </a:r>
            <a:r>
              <a:rPr dirty="0" sz="2000" spc="-5">
                <a:latin typeface="Tahoma"/>
                <a:cs typeface="Tahoma"/>
              </a:rPr>
              <a:t>Intent </a:t>
            </a:r>
            <a:r>
              <a:rPr dirty="0" sz="2000">
                <a:latin typeface="Tahoma"/>
                <a:cs typeface="Tahoma"/>
              </a:rPr>
              <a:t>API </a:t>
            </a:r>
            <a:r>
              <a:rPr dirty="0" sz="2000" spc="-5">
                <a:latin typeface="Tahoma"/>
                <a:cs typeface="Tahoma"/>
              </a:rPr>
              <a:t>is</a:t>
            </a:r>
            <a:r>
              <a:rPr dirty="0" sz="2000" spc="-9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vast  </a:t>
            </a:r>
            <a:r>
              <a:rPr dirty="0" sz="2000">
                <a:latin typeface="Tahoma"/>
                <a:cs typeface="Tahoma"/>
              </a:rPr>
              <a:t>&amp; </a:t>
            </a:r>
            <a:r>
              <a:rPr dirty="0" sz="2000" spc="-5">
                <a:latin typeface="Tahoma"/>
                <a:cs typeface="Tahoma"/>
              </a:rPr>
              <a:t>imposing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2727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Intent</a:t>
            </a:r>
            <a:r>
              <a:rPr dirty="0" spc="15"/>
              <a:t> </a:t>
            </a:r>
            <a:r>
              <a:rPr dirty="0" spc="-10"/>
              <a:t>API	</a:t>
            </a:r>
          </a:p>
        </p:txBody>
      </p:sp>
      <p:sp>
        <p:nvSpPr>
          <p:cNvPr id="5" name="object 5"/>
          <p:cNvSpPr/>
          <p:nvPr/>
        </p:nvSpPr>
        <p:spPr>
          <a:xfrm>
            <a:off x="2923032" y="458723"/>
            <a:ext cx="6150864" cy="4148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30501" y="4731510"/>
            <a:ext cx="7417434" cy="3473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ahoma"/>
                <a:cs typeface="Tahoma"/>
              </a:rPr>
              <a:t>See</a:t>
            </a:r>
            <a:r>
              <a:rPr dirty="0" sz="2000" spc="114">
                <a:latin typeface="Tahoma"/>
                <a:cs typeface="Tahoma"/>
              </a:rPr>
              <a:t> </a:t>
            </a:r>
            <a:r>
              <a:rPr dirty="0" sz="2000" spc="-50">
                <a:solidFill>
                  <a:srgbClr val="0000FF"/>
                </a:solidFill>
                <a:latin typeface="Tahoma"/>
                <a:cs typeface="Tahoma"/>
                <a:hlinkClick r:id="rId4"/>
              </a:rPr>
              <a:t>developer.android.com/refer</a:t>
            </a:r>
            <a:r>
              <a:rPr dirty="0" baseline="-4629" sz="2700" spc="-75" b="1">
                <a:latin typeface="Tahoma"/>
                <a:cs typeface="Tahoma"/>
                <a:hlinkClick r:id="rId4"/>
              </a:rPr>
              <a:t>3</a:t>
            </a:r>
            <a:r>
              <a:rPr dirty="0" sz="2000" spc="-50">
                <a:solidFill>
                  <a:srgbClr val="0000FF"/>
                </a:solidFill>
                <a:latin typeface="Tahoma"/>
                <a:cs typeface="Tahoma"/>
                <a:hlinkClick r:id="rId4"/>
              </a:rPr>
              <a:t>e</a:t>
            </a:r>
            <a:r>
              <a:rPr dirty="0" baseline="-4629" sz="2700" spc="-75" b="1">
                <a:latin typeface="Tahoma"/>
                <a:cs typeface="Tahoma"/>
                <a:hlinkClick r:id="rId4"/>
              </a:rPr>
              <a:t>0</a:t>
            </a:r>
            <a:r>
              <a:rPr dirty="0" sz="2000" spc="-50">
                <a:solidFill>
                  <a:srgbClr val="0000FF"/>
                </a:solidFill>
                <a:latin typeface="Tahoma"/>
                <a:cs typeface="Tahoma"/>
                <a:hlinkClick r:id="rId4"/>
              </a:rPr>
              <a:t>nce/android/content/Intent.html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3901" y="4689347"/>
            <a:ext cx="7630666" cy="420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3572" y="422617"/>
            <a:ext cx="2928620" cy="1626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marR="24511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latin typeface="Tahoma"/>
                <a:cs typeface="Tahoma"/>
              </a:rPr>
              <a:t>T</a:t>
            </a:r>
            <a:r>
              <a:rPr dirty="0" sz="2000">
                <a:latin typeface="Tahoma"/>
                <a:cs typeface="Tahoma"/>
              </a:rPr>
              <a:t>he </a:t>
            </a:r>
            <a:r>
              <a:rPr dirty="0" sz="2000" spc="-5">
                <a:latin typeface="Tahoma"/>
                <a:cs typeface="Tahoma"/>
              </a:rPr>
              <a:t>Intent </a:t>
            </a:r>
            <a:r>
              <a:rPr dirty="0" sz="2000">
                <a:latin typeface="Tahoma"/>
                <a:cs typeface="Tahoma"/>
              </a:rPr>
              <a:t>API </a:t>
            </a:r>
            <a:r>
              <a:rPr dirty="0" sz="2000" spc="-5">
                <a:latin typeface="Tahoma"/>
                <a:cs typeface="Tahoma"/>
              </a:rPr>
              <a:t>is</a:t>
            </a:r>
            <a:r>
              <a:rPr dirty="0" sz="2000" spc="-9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vast  </a:t>
            </a:r>
            <a:r>
              <a:rPr dirty="0" sz="2000">
                <a:latin typeface="Tahoma"/>
                <a:cs typeface="Tahoma"/>
              </a:rPr>
              <a:t>&amp; </a:t>
            </a:r>
            <a:r>
              <a:rPr dirty="0" sz="2000" spc="-5">
                <a:latin typeface="Tahoma"/>
                <a:cs typeface="Tahoma"/>
              </a:rPr>
              <a:t>imposing</a:t>
            </a:r>
            <a:endParaRPr sz="2000">
              <a:latin typeface="Tahoma"/>
              <a:cs typeface="Tahoma"/>
            </a:endParaRPr>
          </a:p>
          <a:p>
            <a:pPr lvl="1" marL="464820" marR="508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464820" algn="l"/>
                <a:tab pos="465455" algn="l"/>
              </a:tabLst>
            </a:pPr>
            <a:r>
              <a:rPr dirty="0" sz="2000" spc="-5">
                <a:latin typeface="Tahoma"/>
                <a:cs typeface="Tahoma"/>
              </a:rPr>
              <a:t>It contains dozens </a:t>
            </a:r>
            <a:r>
              <a:rPr dirty="0" sz="2000">
                <a:latin typeface="Tahoma"/>
                <a:cs typeface="Tahoma"/>
              </a:rPr>
              <a:t>of  </a:t>
            </a:r>
            <a:r>
              <a:rPr dirty="0" sz="2000" spc="-5">
                <a:latin typeface="Tahoma"/>
                <a:cs typeface="Tahoma"/>
              </a:rPr>
              <a:t>setter/getter</a:t>
            </a:r>
            <a:r>
              <a:rPr dirty="0" sz="2000" spc="-8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methods  </a:t>
            </a:r>
            <a:r>
              <a:rPr dirty="0" sz="2000" spc="-10">
                <a:latin typeface="Tahoma"/>
                <a:cs typeface="Tahoma"/>
              </a:rPr>
              <a:t>for </a:t>
            </a:r>
            <a:r>
              <a:rPr dirty="0" sz="2000" spc="-5">
                <a:latin typeface="Tahoma"/>
                <a:cs typeface="Tahoma"/>
              </a:rPr>
              <a:t>its</a:t>
            </a:r>
            <a:r>
              <a:rPr dirty="0" sz="2000" spc="1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fields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2727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Intent</a:t>
            </a:r>
            <a:r>
              <a:rPr dirty="0" spc="15"/>
              <a:t> </a:t>
            </a:r>
            <a:r>
              <a:rPr dirty="0" spc="-10"/>
              <a:t>API	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341230" y="656018"/>
            <a:ext cx="1823085" cy="3775075"/>
            <a:chOff x="3341230" y="656018"/>
            <a:chExt cx="1823085" cy="3775075"/>
          </a:xfrm>
        </p:grpSpPr>
        <p:sp>
          <p:nvSpPr>
            <p:cNvPr id="6" name="object 6"/>
            <p:cNvSpPr/>
            <p:nvPr/>
          </p:nvSpPr>
          <p:spPr>
            <a:xfrm>
              <a:off x="3393376" y="656018"/>
              <a:ext cx="1718259" cy="36883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355733" y="4261750"/>
              <a:ext cx="1790064" cy="163195"/>
            </a:xfrm>
            <a:custGeom>
              <a:avLst/>
              <a:gdLst/>
              <a:ahLst/>
              <a:cxnLst/>
              <a:rect l="l" t="t" r="r" b="b"/>
              <a:pathLst>
                <a:path w="1790064" h="163195">
                  <a:moveTo>
                    <a:pt x="1789506" y="0"/>
                  </a:moveTo>
                  <a:lnTo>
                    <a:pt x="874318" y="88353"/>
                  </a:lnTo>
                  <a:lnTo>
                    <a:pt x="881227" y="20434"/>
                  </a:lnTo>
                  <a:lnTo>
                    <a:pt x="6616" y="80543"/>
                  </a:lnTo>
                  <a:lnTo>
                    <a:pt x="0" y="150876"/>
                  </a:lnTo>
                  <a:lnTo>
                    <a:pt x="809091" y="89560"/>
                  </a:lnTo>
                  <a:lnTo>
                    <a:pt x="801585" y="162598"/>
                  </a:lnTo>
                  <a:lnTo>
                    <a:pt x="1779879" y="68516"/>
                  </a:lnTo>
                  <a:lnTo>
                    <a:pt x="17895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355733" y="4261750"/>
              <a:ext cx="1790064" cy="163195"/>
            </a:xfrm>
            <a:custGeom>
              <a:avLst/>
              <a:gdLst/>
              <a:ahLst/>
              <a:cxnLst/>
              <a:rect l="l" t="t" r="r" b="b"/>
              <a:pathLst>
                <a:path w="1790064" h="163195">
                  <a:moveTo>
                    <a:pt x="6616" y="80543"/>
                  </a:moveTo>
                  <a:lnTo>
                    <a:pt x="881227" y="20434"/>
                  </a:lnTo>
                  <a:lnTo>
                    <a:pt x="874318" y="88353"/>
                  </a:lnTo>
                  <a:lnTo>
                    <a:pt x="1789506" y="0"/>
                  </a:lnTo>
                  <a:lnTo>
                    <a:pt x="1779879" y="68516"/>
                  </a:lnTo>
                  <a:lnTo>
                    <a:pt x="801585" y="162598"/>
                  </a:lnTo>
                  <a:lnTo>
                    <a:pt x="809091" y="89560"/>
                  </a:lnTo>
                  <a:lnTo>
                    <a:pt x="0" y="150876"/>
                  </a:lnTo>
                  <a:lnTo>
                    <a:pt x="6616" y="80543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341230" y="4269511"/>
              <a:ext cx="1823085" cy="137795"/>
            </a:xfrm>
            <a:custGeom>
              <a:avLst/>
              <a:gdLst/>
              <a:ahLst/>
              <a:cxnLst/>
              <a:rect l="l" t="t" r="r" b="b"/>
              <a:pathLst>
                <a:path w="1823085" h="137795">
                  <a:moveTo>
                    <a:pt x="84378" y="129273"/>
                  </a:moveTo>
                  <a:lnTo>
                    <a:pt x="79082" y="77025"/>
                  </a:lnTo>
                  <a:lnTo>
                    <a:pt x="0" y="85039"/>
                  </a:lnTo>
                  <a:lnTo>
                    <a:pt x="5295" y="137287"/>
                  </a:lnTo>
                  <a:lnTo>
                    <a:pt x="84378" y="129273"/>
                  </a:lnTo>
                  <a:close/>
                </a:path>
                <a:path w="1823085" h="137795">
                  <a:moveTo>
                    <a:pt x="1822551" y="52247"/>
                  </a:moveTo>
                  <a:lnTo>
                    <a:pt x="1817255" y="0"/>
                  </a:lnTo>
                  <a:lnTo>
                    <a:pt x="1738172" y="8013"/>
                  </a:lnTo>
                  <a:lnTo>
                    <a:pt x="1743468" y="60261"/>
                  </a:lnTo>
                  <a:lnTo>
                    <a:pt x="1822551" y="522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5305183" y="573023"/>
            <a:ext cx="1872614" cy="3843654"/>
            <a:chOff x="5305183" y="573023"/>
            <a:chExt cx="1872614" cy="3843654"/>
          </a:xfrm>
        </p:grpSpPr>
        <p:sp>
          <p:nvSpPr>
            <p:cNvPr id="11" name="object 11"/>
            <p:cNvSpPr/>
            <p:nvPr/>
          </p:nvSpPr>
          <p:spPr>
            <a:xfrm>
              <a:off x="5382018" y="681414"/>
              <a:ext cx="1718246" cy="36216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319686" y="579373"/>
              <a:ext cx="1790064" cy="163195"/>
            </a:xfrm>
            <a:custGeom>
              <a:avLst/>
              <a:gdLst/>
              <a:ahLst/>
              <a:cxnLst/>
              <a:rect l="l" t="t" r="r" b="b"/>
              <a:pathLst>
                <a:path w="1790065" h="163195">
                  <a:moveTo>
                    <a:pt x="1789506" y="0"/>
                  </a:moveTo>
                  <a:lnTo>
                    <a:pt x="874318" y="88353"/>
                  </a:lnTo>
                  <a:lnTo>
                    <a:pt x="881227" y="20434"/>
                  </a:lnTo>
                  <a:lnTo>
                    <a:pt x="6616" y="80543"/>
                  </a:lnTo>
                  <a:lnTo>
                    <a:pt x="0" y="150875"/>
                  </a:lnTo>
                  <a:lnTo>
                    <a:pt x="809091" y="89560"/>
                  </a:lnTo>
                  <a:lnTo>
                    <a:pt x="801585" y="162598"/>
                  </a:lnTo>
                  <a:lnTo>
                    <a:pt x="1779879" y="68516"/>
                  </a:lnTo>
                  <a:lnTo>
                    <a:pt x="17895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319686" y="579373"/>
              <a:ext cx="1790064" cy="163195"/>
            </a:xfrm>
            <a:custGeom>
              <a:avLst/>
              <a:gdLst/>
              <a:ahLst/>
              <a:cxnLst/>
              <a:rect l="l" t="t" r="r" b="b"/>
              <a:pathLst>
                <a:path w="1790065" h="163195">
                  <a:moveTo>
                    <a:pt x="6616" y="80543"/>
                  </a:moveTo>
                  <a:lnTo>
                    <a:pt x="881227" y="20434"/>
                  </a:lnTo>
                  <a:lnTo>
                    <a:pt x="874318" y="88353"/>
                  </a:lnTo>
                  <a:lnTo>
                    <a:pt x="1789506" y="0"/>
                  </a:lnTo>
                  <a:lnTo>
                    <a:pt x="1779879" y="68516"/>
                  </a:lnTo>
                  <a:lnTo>
                    <a:pt x="801585" y="162598"/>
                  </a:lnTo>
                  <a:lnTo>
                    <a:pt x="809091" y="89560"/>
                  </a:lnTo>
                  <a:lnTo>
                    <a:pt x="0" y="150875"/>
                  </a:lnTo>
                  <a:lnTo>
                    <a:pt x="6616" y="8054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305183" y="587120"/>
              <a:ext cx="1854200" cy="3823335"/>
            </a:xfrm>
            <a:custGeom>
              <a:avLst/>
              <a:gdLst/>
              <a:ahLst/>
              <a:cxnLst/>
              <a:rect l="l" t="t" r="r" b="b"/>
              <a:pathLst>
                <a:path w="1854200" h="3823335">
                  <a:moveTo>
                    <a:pt x="84378" y="129273"/>
                  </a:moveTo>
                  <a:lnTo>
                    <a:pt x="79082" y="77025"/>
                  </a:lnTo>
                  <a:lnTo>
                    <a:pt x="0" y="85039"/>
                  </a:lnTo>
                  <a:lnTo>
                    <a:pt x="5295" y="137287"/>
                  </a:lnTo>
                  <a:lnTo>
                    <a:pt x="84378" y="129273"/>
                  </a:lnTo>
                  <a:close/>
                </a:path>
                <a:path w="1854200" h="3823335">
                  <a:moveTo>
                    <a:pt x="1822551" y="52247"/>
                  </a:moveTo>
                  <a:lnTo>
                    <a:pt x="1817255" y="0"/>
                  </a:lnTo>
                  <a:lnTo>
                    <a:pt x="1738172" y="8013"/>
                  </a:lnTo>
                  <a:lnTo>
                    <a:pt x="1743468" y="60261"/>
                  </a:lnTo>
                  <a:lnTo>
                    <a:pt x="1822551" y="52247"/>
                  </a:lnTo>
                  <a:close/>
                </a:path>
                <a:path w="1854200" h="3823335">
                  <a:moveTo>
                    <a:pt x="1853920" y="3660229"/>
                  </a:moveTo>
                  <a:lnTo>
                    <a:pt x="938733" y="3748582"/>
                  </a:lnTo>
                  <a:lnTo>
                    <a:pt x="945642" y="3680663"/>
                  </a:lnTo>
                  <a:lnTo>
                    <a:pt x="71031" y="3740772"/>
                  </a:lnTo>
                  <a:lnTo>
                    <a:pt x="64414" y="3811105"/>
                  </a:lnTo>
                  <a:lnTo>
                    <a:pt x="873506" y="3749789"/>
                  </a:lnTo>
                  <a:lnTo>
                    <a:pt x="866000" y="3822827"/>
                  </a:lnTo>
                  <a:lnTo>
                    <a:pt x="1844294" y="3728745"/>
                  </a:lnTo>
                  <a:lnTo>
                    <a:pt x="1853920" y="36602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369597" y="4247349"/>
              <a:ext cx="1790064" cy="163195"/>
            </a:xfrm>
            <a:custGeom>
              <a:avLst/>
              <a:gdLst/>
              <a:ahLst/>
              <a:cxnLst/>
              <a:rect l="l" t="t" r="r" b="b"/>
              <a:pathLst>
                <a:path w="1790065" h="163195">
                  <a:moveTo>
                    <a:pt x="6616" y="80543"/>
                  </a:moveTo>
                  <a:lnTo>
                    <a:pt x="881227" y="20434"/>
                  </a:lnTo>
                  <a:lnTo>
                    <a:pt x="874318" y="88353"/>
                  </a:lnTo>
                  <a:lnTo>
                    <a:pt x="1789506" y="0"/>
                  </a:lnTo>
                  <a:lnTo>
                    <a:pt x="1779879" y="68516"/>
                  </a:lnTo>
                  <a:lnTo>
                    <a:pt x="801585" y="162598"/>
                  </a:lnTo>
                  <a:lnTo>
                    <a:pt x="809091" y="89560"/>
                  </a:lnTo>
                  <a:lnTo>
                    <a:pt x="0" y="150875"/>
                  </a:lnTo>
                  <a:lnTo>
                    <a:pt x="6616" y="8054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355094" y="4255109"/>
              <a:ext cx="1823085" cy="137795"/>
            </a:xfrm>
            <a:custGeom>
              <a:avLst/>
              <a:gdLst/>
              <a:ahLst/>
              <a:cxnLst/>
              <a:rect l="l" t="t" r="r" b="b"/>
              <a:pathLst>
                <a:path w="1823084" h="137795">
                  <a:moveTo>
                    <a:pt x="84378" y="129273"/>
                  </a:moveTo>
                  <a:lnTo>
                    <a:pt x="79082" y="77025"/>
                  </a:lnTo>
                  <a:lnTo>
                    <a:pt x="0" y="85039"/>
                  </a:lnTo>
                  <a:lnTo>
                    <a:pt x="5295" y="137287"/>
                  </a:lnTo>
                  <a:lnTo>
                    <a:pt x="84378" y="129273"/>
                  </a:lnTo>
                  <a:close/>
                </a:path>
                <a:path w="1823084" h="137795">
                  <a:moveTo>
                    <a:pt x="1822551" y="52247"/>
                  </a:moveTo>
                  <a:lnTo>
                    <a:pt x="1817255" y="0"/>
                  </a:lnTo>
                  <a:lnTo>
                    <a:pt x="1738172" y="8013"/>
                  </a:lnTo>
                  <a:lnTo>
                    <a:pt x="1743468" y="60261"/>
                  </a:lnTo>
                  <a:lnTo>
                    <a:pt x="1822551" y="522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7276960" y="573023"/>
            <a:ext cx="1823085" cy="3238500"/>
            <a:chOff x="7276960" y="573023"/>
            <a:chExt cx="1823085" cy="3238500"/>
          </a:xfrm>
        </p:grpSpPr>
        <p:sp>
          <p:nvSpPr>
            <p:cNvPr id="18" name="object 18"/>
            <p:cNvSpPr/>
            <p:nvPr/>
          </p:nvSpPr>
          <p:spPr>
            <a:xfrm>
              <a:off x="7319848" y="656018"/>
              <a:ext cx="1718259" cy="315507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291463" y="579373"/>
              <a:ext cx="1790064" cy="163195"/>
            </a:xfrm>
            <a:custGeom>
              <a:avLst/>
              <a:gdLst/>
              <a:ahLst/>
              <a:cxnLst/>
              <a:rect l="l" t="t" r="r" b="b"/>
              <a:pathLst>
                <a:path w="1790065" h="163195">
                  <a:moveTo>
                    <a:pt x="1789506" y="0"/>
                  </a:moveTo>
                  <a:lnTo>
                    <a:pt x="874318" y="88353"/>
                  </a:lnTo>
                  <a:lnTo>
                    <a:pt x="881227" y="20434"/>
                  </a:lnTo>
                  <a:lnTo>
                    <a:pt x="6616" y="80543"/>
                  </a:lnTo>
                  <a:lnTo>
                    <a:pt x="0" y="150875"/>
                  </a:lnTo>
                  <a:lnTo>
                    <a:pt x="809091" y="89560"/>
                  </a:lnTo>
                  <a:lnTo>
                    <a:pt x="801585" y="162598"/>
                  </a:lnTo>
                  <a:lnTo>
                    <a:pt x="1779879" y="68516"/>
                  </a:lnTo>
                  <a:lnTo>
                    <a:pt x="17895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291463" y="579373"/>
              <a:ext cx="1790064" cy="163195"/>
            </a:xfrm>
            <a:custGeom>
              <a:avLst/>
              <a:gdLst/>
              <a:ahLst/>
              <a:cxnLst/>
              <a:rect l="l" t="t" r="r" b="b"/>
              <a:pathLst>
                <a:path w="1790065" h="163195">
                  <a:moveTo>
                    <a:pt x="6616" y="80543"/>
                  </a:moveTo>
                  <a:lnTo>
                    <a:pt x="881227" y="20434"/>
                  </a:lnTo>
                  <a:lnTo>
                    <a:pt x="874318" y="88353"/>
                  </a:lnTo>
                  <a:lnTo>
                    <a:pt x="1789506" y="0"/>
                  </a:lnTo>
                  <a:lnTo>
                    <a:pt x="1779879" y="68516"/>
                  </a:lnTo>
                  <a:lnTo>
                    <a:pt x="801585" y="162598"/>
                  </a:lnTo>
                  <a:lnTo>
                    <a:pt x="809091" y="89560"/>
                  </a:lnTo>
                  <a:lnTo>
                    <a:pt x="0" y="150875"/>
                  </a:lnTo>
                  <a:lnTo>
                    <a:pt x="6616" y="8054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276960" y="587120"/>
              <a:ext cx="1823085" cy="137795"/>
            </a:xfrm>
            <a:custGeom>
              <a:avLst/>
              <a:gdLst/>
              <a:ahLst/>
              <a:cxnLst/>
              <a:rect l="l" t="t" r="r" b="b"/>
              <a:pathLst>
                <a:path w="1823084" h="137795">
                  <a:moveTo>
                    <a:pt x="84378" y="129273"/>
                  </a:moveTo>
                  <a:lnTo>
                    <a:pt x="79082" y="77025"/>
                  </a:lnTo>
                  <a:lnTo>
                    <a:pt x="0" y="85039"/>
                  </a:lnTo>
                  <a:lnTo>
                    <a:pt x="5295" y="137287"/>
                  </a:lnTo>
                  <a:lnTo>
                    <a:pt x="84378" y="129273"/>
                  </a:lnTo>
                  <a:close/>
                </a:path>
                <a:path w="1823084" h="137795">
                  <a:moveTo>
                    <a:pt x="1822551" y="52247"/>
                  </a:moveTo>
                  <a:lnTo>
                    <a:pt x="1817255" y="0"/>
                  </a:lnTo>
                  <a:lnTo>
                    <a:pt x="1738172" y="8013"/>
                  </a:lnTo>
                  <a:lnTo>
                    <a:pt x="1743468" y="60261"/>
                  </a:lnTo>
                  <a:lnTo>
                    <a:pt x="1822551" y="522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830501" y="4731510"/>
            <a:ext cx="7417434" cy="3473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ahoma"/>
                <a:cs typeface="Tahoma"/>
              </a:rPr>
              <a:t>See</a:t>
            </a:r>
            <a:r>
              <a:rPr dirty="0" sz="2000" spc="40">
                <a:latin typeface="Tahoma"/>
                <a:cs typeface="Tahoma"/>
              </a:rPr>
              <a:t> </a:t>
            </a:r>
            <a:r>
              <a:rPr dirty="0" sz="2000" spc="-45">
                <a:solidFill>
                  <a:srgbClr val="0000FF"/>
                </a:solidFill>
                <a:latin typeface="Tahoma"/>
                <a:cs typeface="Tahoma"/>
                <a:hlinkClick r:id="rId6"/>
              </a:rPr>
              <a:t>developer.android.com/refer</a:t>
            </a:r>
            <a:r>
              <a:rPr dirty="0" baseline="-4629" sz="2700" spc="-67" b="1">
                <a:latin typeface="Tahoma"/>
                <a:cs typeface="Tahoma"/>
                <a:hlinkClick r:id="rId6"/>
              </a:rPr>
              <a:t>3</a:t>
            </a:r>
            <a:r>
              <a:rPr dirty="0" sz="2000" spc="-45">
                <a:solidFill>
                  <a:srgbClr val="0000FF"/>
                </a:solidFill>
                <a:latin typeface="Tahoma"/>
                <a:cs typeface="Tahoma"/>
                <a:hlinkClick r:id="rId6"/>
              </a:rPr>
              <a:t>e</a:t>
            </a:r>
            <a:r>
              <a:rPr dirty="0" baseline="-4629" sz="2700" spc="-67" b="1">
                <a:latin typeface="Tahoma"/>
                <a:cs typeface="Tahoma"/>
                <a:hlinkClick r:id="rId6"/>
              </a:rPr>
              <a:t>1</a:t>
            </a:r>
            <a:r>
              <a:rPr dirty="0" sz="2000" spc="-45">
                <a:solidFill>
                  <a:srgbClr val="0000FF"/>
                </a:solidFill>
                <a:latin typeface="Tahoma"/>
                <a:cs typeface="Tahoma"/>
                <a:hlinkClick r:id="rId6"/>
              </a:rPr>
              <a:t>nce/android/content/Intent.html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" y="454533"/>
            <a:ext cx="8856980" cy="4655820"/>
            <a:chOff x="152400" y="454533"/>
            <a:chExt cx="8856980" cy="4655820"/>
          </a:xfrm>
        </p:grpSpPr>
        <p:sp>
          <p:nvSpPr>
            <p:cNvPr id="3" name="object 3"/>
            <p:cNvSpPr/>
            <p:nvPr/>
          </p:nvSpPr>
          <p:spPr>
            <a:xfrm>
              <a:off x="3200679" y="531710"/>
              <a:ext cx="1269945" cy="4021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147669" y="4506135"/>
              <a:ext cx="1360170" cy="163195"/>
            </a:xfrm>
            <a:custGeom>
              <a:avLst/>
              <a:gdLst/>
              <a:ahLst/>
              <a:cxnLst/>
              <a:rect l="l" t="t" r="r" b="b"/>
              <a:pathLst>
                <a:path w="1360170" h="163195">
                  <a:moveTo>
                    <a:pt x="1360017" y="0"/>
                  </a:moveTo>
                  <a:lnTo>
                    <a:pt x="664476" y="88353"/>
                  </a:lnTo>
                  <a:lnTo>
                    <a:pt x="669734" y="20434"/>
                  </a:lnTo>
                  <a:lnTo>
                    <a:pt x="5029" y="80543"/>
                  </a:lnTo>
                  <a:lnTo>
                    <a:pt x="0" y="150875"/>
                  </a:lnTo>
                  <a:lnTo>
                    <a:pt x="614908" y="89560"/>
                  </a:lnTo>
                  <a:lnTo>
                    <a:pt x="609206" y="162598"/>
                  </a:lnTo>
                  <a:lnTo>
                    <a:pt x="1352715" y="68516"/>
                  </a:lnTo>
                  <a:lnTo>
                    <a:pt x="13600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147669" y="4506135"/>
              <a:ext cx="1360170" cy="163195"/>
            </a:xfrm>
            <a:custGeom>
              <a:avLst/>
              <a:gdLst/>
              <a:ahLst/>
              <a:cxnLst/>
              <a:rect l="l" t="t" r="r" b="b"/>
              <a:pathLst>
                <a:path w="1360170" h="163195">
                  <a:moveTo>
                    <a:pt x="5029" y="80543"/>
                  </a:moveTo>
                  <a:lnTo>
                    <a:pt x="669734" y="20434"/>
                  </a:lnTo>
                  <a:lnTo>
                    <a:pt x="664476" y="88353"/>
                  </a:lnTo>
                  <a:lnTo>
                    <a:pt x="1360017" y="0"/>
                  </a:lnTo>
                  <a:lnTo>
                    <a:pt x="1352715" y="68516"/>
                  </a:lnTo>
                  <a:lnTo>
                    <a:pt x="609206" y="162598"/>
                  </a:lnTo>
                  <a:lnTo>
                    <a:pt x="614908" y="89560"/>
                  </a:lnTo>
                  <a:lnTo>
                    <a:pt x="0" y="150875"/>
                  </a:lnTo>
                  <a:lnTo>
                    <a:pt x="5029" y="80543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136011" y="4514849"/>
              <a:ext cx="1386840" cy="135890"/>
            </a:xfrm>
            <a:custGeom>
              <a:avLst/>
              <a:gdLst/>
              <a:ahLst/>
              <a:cxnLst/>
              <a:rect l="l" t="t" r="r" b="b"/>
              <a:pathLst>
                <a:path w="1386839" h="135889">
                  <a:moveTo>
                    <a:pt x="65392" y="129273"/>
                  </a:moveTo>
                  <a:lnTo>
                    <a:pt x="60096" y="77025"/>
                  </a:lnTo>
                  <a:lnTo>
                    <a:pt x="0" y="83121"/>
                  </a:lnTo>
                  <a:lnTo>
                    <a:pt x="5295" y="135369"/>
                  </a:lnTo>
                  <a:lnTo>
                    <a:pt x="65392" y="129273"/>
                  </a:lnTo>
                  <a:close/>
                </a:path>
                <a:path w="1386839" h="135889">
                  <a:moveTo>
                    <a:pt x="1386408" y="52247"/>
                  </a:moveTo>
                  <a:lnTo>
                    <a:pt x="1381112" y="0"/>
                  </a:lnTo>
                  <a:lnTo>
                    <a:pt x="1321015" y="6096"/>
                  </a:lnTo>
                  <a:lnTo>
                    <a:pt x="1326311" y="58343"/>
                  </a:lnTo>
                  <a:lnTo>
                    <a:pt x="1386408" y="522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93386" y="531710"/>
              <a:ext cx="1255280" cy="40406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51286" y="460883"/>
              <a:ext cx="1360170" cy="163195"/>
            </a:xfrm>
            <a:custGeom>
              <a:avLst/>
              <a:gdLst/>
              <a:ahLst/>
              <a:cxnLst/>
              <a:rect l="l" t="t" r="r" b="b"/>
              <a:pathLst>
                <a:path w="1360170" h="163195">
                  <a:moveTo>
                    <a:pt x="1360017" y="0"/>
                  </a:moveTo>
                  <a:lnTo>
                    <a:pt x="664476" y="88353"/>
                  </a:lnTo>
                  <a:lnTo>
                    <a:pt x="669734" y="20434"/>
                  </a:lnTo>
                  <a:lnTo>
                    <a:pt x="5029" y="80543"/>
                  </a:lnTo>
                  <a:lnTo>
                    <a:pt x="0" y="150875"/>
                  </a:lnTo>
                  <a:lnTo>
                    <a:pt x="614908" y="89560"/>
                  </a:lnTo>
                  <a:lnTo>
                    <a:pt x="609206" y="162598"/>
                  </a:lnTo>
                  <a:lnTo>
                    <a:pt x="1352715" y="68516"/>
                  </a:lnTo>
                  <a:lnTo>
                    <a:pt x="13600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51286" y="460883"/>
              <a:ext cx="1360170" cy="163195"/>
            </a:xfrm>
            <a:custGeom>
              <a:avLst/>
              <a:gdLst/>
              <a:ahLst/>
              <a:cxnLst/>
              <a:rect l="l" t="t" r="r" b="b"/>
              <a:pathLst>
                <a:path w="1360170" h="163195">
                  <a:moveTo>
                    <a:pt x="5029" y="80543"/>
                  </a:moveTo>
                  <a:lnTo>
                    <a:pt x="669734" y="20434"/>
                  </a:lnTo>
                  <a:lnTo>
                    <a:pt x="664476" y="88353"/>
                  </a:lnTo>
                  <a:lnTo>
                    <a:pt x="1360017" y="0"/>
                  </a:lnTo>
                  <a:lnTo>
                    <a:pt x="1352715" y="68516"/>
                  </a:lnTo>
                  <a:lnTo>
                    <a:pt x="609206" y="162598"/>
                  </a:lnTo>
                  <a:lnTo>
                    <a:pt x="614908" y="89560"/>
                  </a:lnTo>
                  <a:lnTo>
                    <a:pt x="0" y="150875"/>
                  </a:lnTo>
                  <a:lnTo>
                    <a:pt x="5029" y="80543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639627" y="469594"/>
              <a:ext cx="1386840" cy="135890"/>
            </a:xfrm>
            <a:custGeom>
              <a:avLst/>
              <a:gdLst/>
              <a:ahLst/>
              <a:cxnLst/>
              <a:rect l="l" t="t" r="r" b="b"/>
              <a:pathLst>
                <a:path w="1386839" h="135890">
                  <a:moveTo>
                    <a:pt x="65392" y="129273"/>
                  </a:moveTo>
                  <a:lnTo>
                    <a:pt x="60096" y="77025"/>
                  </a:lnTo>
                  <a:lnTo>
                    <a:pt x="0" y="83121"/>
                  </a:lnTo>
                  <a:lnTo>
                    <a:pt x="5295" y="135369"/>
                  </a:lnTo>
                  <a:lnTo>
                    <a:pt x="65392" y="129273"/>
                  </a:lnTo>
                  <a:close/>
                </a:path>
                <a:path w="1386839" h="135890">
                  <a:moveTo>
                    <a:pt x="1386408" y="52247"/>
                  </a:moveTo>
                  <a:lnTo>
                    <a:pt x="1381112" y="0"/>
                  </a:lnTo>
                  <a:lnTo>
                    <a:pt x="1321015" y="6096"/>
                  </a:lnTo>
                  <a:lnTo>
                    <a:pt x="1326311" y="58343"/>
                  </a:lnTo>
                  <a:lnTo>
                    <a:pt x="1386408" y="522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171438" y="533387"/>
              <a:ext cx="1255280" cy="40593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142659" y="460883"/>
              <a:ext cx="1360170" cy="163195"/>
            </a:xfrm>
            <a:custGeom>
              <a:avLst/>
              <a:gdLst/>
              <a:ahLst/>
              <a:cxnLst/>
              <a:rect l="l" t="t" r="r" b="b"/>
              <a:pathLst>
                <a:path w="1360170" h="163195">
                  <a:moveTo>
                    <a:pt x="1360017" y="0"/>
                  </a:moveTo>
                  <a:lnTo>
                    <a:pt x="664476" y="88353"/>
                  </a:lnTo>
                  <a:lnTo>
                    <a:pt x="669734" y="20434"/>
                  </a:lnTo>
                  <a:lnTo>
                    <a:pt x="5029" y="80543"/>
                  </a:lnTo>
                  <a:lnTo>
                    <a:pt x="0" y="150875"/>
                  </a:lnTo>
                  <a:lnTo>
                    <a:pt x="614908" y="89560"/>
                  </a:lnTo>
                  <a:lnTo>
                    <a:pt x="609206" y="162598"/>
                  </a:lnTo>
                  <a:lnTo>
                    <a:pt x="1352715" y="68516"/>
                  </a:lnTo>
                  <a:lnTo>
                    <a:pt x="13600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142659" y="460883"/>
              <a:ext cx="1360170" cy="163195"/>
            </a:xfrm>
            <a:custGeom>
              <a:avLst/>
              <a:gdLst/>
              <a:ahLst/>
              <a:cxnLst/>
              <a:rect l="l" t="t" r="r" b="b"/>
              <a:pathLst>
                <a:path w="1360170" h="163195">
                  <a:moveTo>
                    <a:pt x="5029" y="80543"/>
                  </a:moveTo>
                  <a:lnTo>
                    <a:pt x="669734" y="20434"/>
                  </a:lnTo>
                  <a:lnTo>
                    <a:pt x="664476" y="88353"/>
                  </a:lnTo>
                  <a:lnTo>
                    <a:pt x="1360017" y="0"/>
                  </a:lnTo>
                  <a:lnTo>
                    <a:pt x="1352715" y="68516"/>
                  </a:lnTo>
                  <a:lnTo>
                    <a:pt x="609206" y="162598"/>
                  </a:lnTo>
                  <a:lnTo>
                    <a:pt x="614908" y="89560"/>
                  </a:lnTo>
                  <a:lnTo>
                    <a:pt x="0" y="150875"/>
                  </a:lnTo>
                  <a:lnTo>
                    <a:pt x="5029" y="80543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131001" y="469594"/>
              <a:ext cx="1386840" cy="135890"/>
            </a:xfrm>
            <a:custGeom>
              <a:avLst/>
              <a:gdLst/>
              <a:ahLst/>
              <a:cxnLst/>
              <a:rect l="l" t="t" r="r" b="b"/>
              <a:pathLst>
                <a:path w="1386840" h="135890">
                  <a:moveTo>
                    <a:pt x="65392" y="129273"/>
                  </a:moveTo>
                  <a:lnTo>
                    <a:pt x="60096" y="77025"/>
                  </a:lnTo>
                  <a:lnTo>
                    <a:pt x="0" y="83121"/>
                  </a:lnTo>
                  <a:lnTo>
                    <a:pt x="5295" y="135369"/>
                  </a:lnTo>
                  <a:lnTo>
                    <a:pt x="65392" y="129273"/>
                  </a:lnTo>
                  <a:close/>
                </a:path>
                <a:path w="1386840" h="135890">
                  <a:moveTo>
                    <a:pt x="1386408" y="52247"/>
                  </a:moveTo>
                  <a:lnTo>
                    <a:pt x="1381112" y="0"/>
                  </a:lnTo>
                  <a:lnTo>
                    <a:pt x="1321015" y="6096"/>
                  </a:lnTo>
                  <a:lnTo>
                    <a:pt x="1326311" y="58343"/>
                  </a:lnTo>
                  <a:lnTo>
                    <a:pt x="1386408" y="522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649489" y="533408"/>
              <a:ext cx="1280998" cy="40946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634046" y="460883"/>
              <a:ext cx="1360170" cy="163195"/>
            </a:xfrm>
            <a:custGeom>
              <a:avLst/>
              <a:gdLst/>
              <a:ahLst/>
              <a:cxnLst/>
              <a:rect l="l" t="t" r="r" b="b"/>
              <a:pathLst>
                <a:path w="1360170" h="163195">
                  <a:moveTo>
                    <a:pt x="1360017" y="0"/>
                  </a:moveTo>
                  <a:lnTo>
                    <a:pt x="664476" y="88353"/>
                  </a:lnTo>
                  <a:lnTo>
                    <a:pt x="669734" y="20434"/>
                  </a:lnTo>
                  <a:lnTo>
                    <a:pt x="5029" y="80543"/>
                  </a:lnTo>
                  <a:lnTo>
                    <a:pt x="0" y="150875"/>
                  </a:lnTo>
                  <a:lnTo>
                    <a:pt x="614908" y="89560"/>
                  </a:lnTo>
                  <a:lnTo>
                    <a:pt x="609206" y="162598"/>
                  </a:lnTo>
                  <a:lnTo>
                    <a:pt x="1352715" y="68516"/>
                  </a:lnTo>
                  <a:lnTo>
                    <a:pt x="13600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634046" y="460883"/>
              <a:ext cx="1360170" cy="163195"/>
            </a:xfrm>
            <a:custGeom>
              <a:avLst/>
              <a:gdLst/>
              <a:ahLst/>
              <a:cxnLst/>
              <a:rect l="l" t="t" r="r" b="b"/>
              <a:pathLst>
                <a:path w="1360170" h="163195">
                  <a:moveTo>
                    <a:pt x="5029" y="80543"/>
                  </a:moveTo>
                  <a:lnTo>
                    <a:pt x="669734" y="20434"/>
                  </a:lnTo>
                  <a:lnTo>
                    <a:pt x="664476" y="88353"/>
                  </a:lnTo>
                  <a:lnTo>
                    <a:pt x="1360017" y="0"/>
                  </a:lnTo>
                  <a:lnTo>
                    <a:pt x="1352715" y="68516"/>
                  </a:lnTo>
                  <a:lnTo>
                    <a:pt x="609206" y="162598"/>
                  </a:lnTo>
                  <a:lnTo>
                    <a:pt x="614908" y="89560"/>
                  </a:lnTo>
                  <a:lnTo>
                    <a:pt x="0" y="150875"/>
                  </a:lnTo>
                  <a:lnTo>
                    <a:pt x="5029" y="80543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60455" y="469594"/>
              <a:ext cx="4348480" cy="4199255"/>
            </a:xfrm>
            <a:custGeom>
              <a:avLst/>
              <a:gdLst/>
              <a:ahLst/>
              <a:cxnLst/>
              <a:rect l="l" t="t" r="r" b="b"/>
              <a:pathLst>
                <a:path w="4348480" h="4199255">
                  <a:moveTo>
                    <a:pt x="1360017" y="4036542"/>
                  </a:moveTo>
                  <a:lnTo>
                    <a:pt x="664476" y="4124896"/>
                  </a:lnTo>
                  <a:lnTo>
                    <a:pt x="669734" y="4056977"/>
                  </a:lnTo>
                  <a:lnTo>
                    <a:pt x="5029" y="4117086"/>
                  </a:lnTo>
                  <a:lnTo>
                    <a:pt x="0" y="4187418"/>
                  </a:lnTo>
                  <a:lnTo>
                    <a:pt x="614908" y="4126103"/>
                  </a:lnTo>
                  <a:lnTo>
                    <a:pt x="609206" y="4199140"/>
                  </a:lnTo>
                  <a:lnTo>
                    <a:pt x="1352715" y="4105059"/>
                  </a:lnTo>
                  <a:lnTo>
                    <a:pt x="1360017" y="4036542"/>
                  </a:lnTo>
                  <a:close/>
                </a:path>
                <a:path w="4348480" h="4199255">
                  <a:moveTo>
                    <a:pt x="3027324" y="129273"/>
                  </a:moveTo>
                  <a:lnTo>
                    <a:pt x="3022028" y="77025"/>
                  </a:lnTo>
                  <a:lnTo>
                    <a:pt x="2961932" y="83121"/>
                  </a:lnTo>
                  <a:lnTo>
                    <a:pt x="2967228" y="135369"/>
                  </a:lnTo>
                  <a:lnTo>
                    <a:pt x="3027324" y="129273"/>
                  </a:lnTo>
                  <a:close/>
                </a:path>
                <a:path w="4348480" h="4199255">
                  <a:moveTo>
                    <a:pt x="4348327" y="52247"/>
                  </a:moveTo>
                  <a:lnTo>
                    <a:pt x="4343031" y="0"/>
                  </a:lnTo>
                  <a:lnTo>
                    <a:pt x="4282935" y="6096"/>
                  </a:lnTo>
                  <a:lnTo>
                    <a:pt x="4288231" y="58343"/>
                  </a:lnTo>
                  <a:lnTo>
                    <a:pt x="4348327" y="522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60455" y="4506135"/>
              <a:ext cx="1360170" cy="163195"/>
            </a:xfrm>
            <a:custGeom>
              <a:avLst/>
              <a:gdLst/>
              <a:ahLst/>
              <a:cxnLst/>
              <a:rect l="l" t="t" r="r" b="b"/>
              <a:pathLst>
                <a:path w="1360170" h="163195">
                  <a:moveTo>
                    <a:pt x="5029" y="80543"/>
                  </a:moveTo>
                  <a:lnTo>
                    <a:pt x="669734" y="20434"/>
                  </a:lnTo>
                  <a:lnTo>
                    <a:pt x="664476" y="88353"/>
                  </a:lnTo>
                  <a:lnTo>
                    <a:pt x="1360017" y="0"/>
                  </a:lnTo>
                  <a:lnTo>
                    <a:pt x="1352715" y="68516"/>
                  </a:lnTo>
                  <a:lnTo>
                    <a:pt x="609206" y="162598"/>
                  </a:lnTo>
                  <a:lnTo>
                    <a:pt x="614908" y="89560"/>
                  </a:lnTo>
                  <a:lnTo>
                    <a:pt x="0" y="150875"/>
                  </a:lnTo>
                  <a:lnTo>
                    <a:pt x="5029" y="80543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48797" y="4506137"/>
              <a:ext cx="2867660" cy="163195"/>
            </a:xfrm>
            <a:custGeom>
              <a:avLst/>
              <a:gdLst/>
              <a:ahLst/>
              <a:cxnLst/>
              <a:rect l="l" t="t" r="r" b="b"/>
              <a:pathLst>
                <a:path w="2867659" h="163195">
                  <a:moveTo>
                    <a:pt x="65392" y="137985"/>
                  </a:moveTo>
                  <a:lnTo>
                    <a:pt x="60096" y="85737"/>
                  </a:lnTo>
                  <a:lnTo>
                    <a:pt x="0" y="91833"/>
                  </a:lnTo>
                  <a:lnTo>
                    <a:pt x="5295" y="144081"/>
                  </a:lnTo>
                  <a:lnTo>
                    <a:pt x="65392" y="137985"/>
                  </a:lnTo>
                  <a:close/>
                </a:path>
                <a:path w="2867659" h="163195">
                  <a:moveTo>
                    <a:pt x="1386395" y="60960"/>
                  </a:moveTo>
                  <a:lnTo>
                    <a:pt x="1381099" y="8712"/>
                  </a:lnTo>
                  <a:lnTo>
                    <a:pt x="1321003" y="14808"/>
                  </a:lnTo>
                  <a:lnTo>
                    <a:pt x="1326299" y="67056"/>
                  </a:lnTo>
                  <a:lnTo>
                    <a:pt x="1386395" y="60960"/>
                  </a:lnTo>
                  <a:close/>
                </a:path>
                <a:path w="2867659" h="163195">
                  <a:moveTo>
                    <a:pt x="2867520" y="0"/>
                  </a:moveTo>
                  <a:lnTo>
                    <a:pt x="2171979" y="88353"/>
                  </a:lnTo>
                  <a:lnTo>
                    <a:pt x="2177237" y="20434"/>
                  </a:lnTo>
                  <a:lnTo>
                    <a:pt x="1512531" y="80543"/>
                  </a:lnTo>
                  <a:lnTo>
                    <a:pt x="1507502" y="150876"/>
                  </a:lnTo>
                  <a:lnTo>
                    <a:pt x="2122411" y="89560"/>
                  </a:lnTo>
                  <a:lnTo>
                    <a:pt x="2116709" y="162598"/>
                  </a:lnTo>
                  <a:lnTo>
                    <a:pt x="2860217" y="68516"/>
                  </a:lnTo>
                  <a:lnTo>
                    <a:pt x="2867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156299" y="4506135"/>
              <a:ext cx="1360170" cy="163195"/>
            </a:xfrm>
            <a:custGeom>
              <a:avLst/>
              <a:gdLst/>
              <a:ahLst/>
              <a:cxnLst/>
              <a:rect l="l" t="t" r="r" b="b"/>
              <a:pathLst>
                <a:path w="1360170" h="163195">
                  <a:moveTo>
                    <a:pt x="5029" y="80543"/>
                  </a:moveTo>
                  <a:lnTo>
                    <a:pt x="669734" y="20434"/>
                  </a:lnTo>
                  <a:lnTo>
                    <a:pt x="664476" y="88353"/>
                  </a:lnTo>
                  <a:lnTo>
                    <a:pt x="1360017" y="0"/>
                  </a:lnTo>
                  <a:lnTo>
                    <a:pt x="1352715" y="68516"/>
                  </a:lnTo>
                  <a:lnTo>
                    <a:pt x="609206" y="162598"/>
                  </a:lnTo>
                  <a:lnTo>
                    <a:pt x="614908" y="89560"/>
                  </a:lnTo>
                  <a:lnTo>
                    <a:pt x="0" y="150875"/>
                  </a:lnTo>
                  <a:lnTo>
                    <a:pt x="5029" y="80543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144641" y="4514849"/>
              <a:ext cx="1386840" cy="135890"/>
            </a:xfrm>
            <a:custGeom>
              <a:avLst/>
              <a:gdLst/>
              <a:ahLst/>
              <a:cxnLst/>
              <a:rect l="l" t="t" r="r" b="b"/>
              <a:pathLst>
                <a:path w="1386840" h="135889">
                  <a:moveTo>
                    <a:pt x="65392" y="129273"/>
                  </a:moveTo>
                  <a:lnTo>
                    <a:pt x="60096" y="77025"/>
                  </a:lnTo>
                  <a:lnTo>
                    <a:pt x="0" y="83121"/>
                  </a:lnTo>
                  <a:lnTo>
                    <a:pt x="5295" y="135369"/>
                  </a:lnTo>
                  <a:lnTo>
                    <a:pt x="65392" y="129273"/>
                  </a:lnTo>
                  <a:close/>
                </a:path>
                <a:path w="1386840" h="135889">
                  <a:moveTo>
                    <a:pt x="1386408" y="52247"/>
                  </a:moveTo>
                  <a:lnTo>
                    <a:pt x="1381112" y="0"/>
                  </a:lnTo>
                  <a:lnTo>
                    <a:pt x="1321015" y="6096"/>
                  </a:lnTo>
                  <a:lnTo>
                    <a:pt x="1326311" y="58343"/>
                  </a:lnTo>
                  <a:lnTo>
                    <a:pt x="1386408" y="522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23900" y="4689348"/>
              <a:ext cx="7630668" cy="42062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83572" y="422617"/>
            <a:ext cx="2928620" cy="2312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marR="24511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latin typeface="Tahoma"/>
                <a:cs typeface="Tahoma"/>
              </a:rPr>
              <a:t>T</a:t>
            </a:r>
            <a:r>
              <a:rPr dirty="0" sz="2000">
                <a:latin typeface="Tahoma"/>
                <a:cs typeface="Tahoma"/>
              </a:rPr>
              <a:t>he </a:t>
            </a:r>
            <a:r>
              <a:rPr dirty="0" sz="2000" spc="-5">
                <a:latin typeface="Tahoma"/>
                <a:cs typeface="Tahoma"/>
              </a:rPr>
              <a:t>Intent </a:t>
            </a:r>
            <a:r>
              <a:rPr dirty="0" sz="2000">
                <a:latin typeface="Tahoma"/>
                <a:cs typeface="Tahoma"/>
              </a:rPr>
              <a:t>API </a:t>
            </a:r>
            <a:r>
              <a:rPr dirty="0" sz="2000" spc="-5">
                <a:latin typeface="Tahoma"/>
                <a:cs typeface="Tahoma"/>
              </a:rPr>
              <a:t>is</a:t>
            </a:r>
            <a:r>
              <a:rPr dirty="0" sz="2000" spc="-9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vast  </a:t>
            </a:r>
            <a:r>
              <a:rPr dirty="0" sz="2000">
                <a:latin typeface="Tahoma"/>
                <a:cs typeface="Tahoma"/>
              </a:rPr>
              <a:t>&amp; </a:t>
            </a:r>
            <a:r>
              <a:rPr dirty="0" sz="2000" spc="-5">
                <a:latin typeface="Tahoma"/>
                <a:cs typeface="Tahoma"/>
              </a:rPr>
              <a:t>imposing</a:t>
            </a:r>
            <a:endParaRPr sz="2000">
              <a:latin typeface="Tahoma"/>
              <a:cs typeface="Tahoma"/>
            </a:endParaRPr>
          </a:p>
          <a:p>
            <a:pPr lvl="1" marL="464820" marR="508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464820" algn="l"/>
                <a:tab pos="465455" algn="l"/>
              </a:tabLst>
            </a:pPr>
            <a:r>
              <a:rPr dirty="0" sz="2000" spc="-5">
                <a:solidFill>
                  <a:srgbClr val="C0C0C0"/>
                </a:solidFill>
                <a:latin typeface="Tahoma"/>
                <a:cs typeface="Tahoma"/>
              </a:rPr>
              <a:t>It contains dozens </a:t>
            </a:r>
            <a:r>
              <a:rPr dirty="0" sz="2000">
                <a:solidFill>
                  <a:srgbClr val="C0C0C0"/>
                </a:solidFill>
                <a:latin typeface="Tahoma"/>
                <a:cs typeface="Tahoma"/>
              </a:rPr>
              <a:t>of  </a:t>
            </a:r>
            <a:r>
              <a:rPr dirty="0" sz="2000" spc="-5">
                <a:solidFill>
                  <a:srgbClr val="C0C0C0"/>
                </a:solidFill>
                <a:latin typeface="Tahoma"/>
                <a:cs typeface="Tahoma"/>
              </a:rPr>
              <a:t>setter/getter</a:t>
            </a:r>
            <a:r>
              <a:rPr dirty="0" sz="2000" spc="-80">
                <a:solidFill>
                  <a:srgbClr val="C0C0C0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C0C0C0"/>
                </a:solidFill>
                <a:latin typeface="Tahoma"/>
                <a:cs typeface="Tahoma"/>
              </a:rPr>
              <a:t>methods  </a:t>
            </a:r>
            <a:r>
              <a:rPr dirty="0" sz="2000" spc="-10">
                <a:solidFill>
                  <a:srgbClr val="C0C0C0"/>
                </a:solidFill>
                <a:latin typeface="Tahoma"/>
                <a:cs typeface="Tahoma"/>
              </a:rPr>
              <a:t>for </a:t>
            </a:r>
            <a:r>
              <a:rPr dirty="0" sz="2000" spc="-5">
                <a:solidFill>
                  <a:srgbClr val="C0C0C0"/>
                </a:solidFill>
                <a:latin typeface="Tahoma"/>
                <a:cs typeface="Tahoma"/>
              </a:rPr>
              <a:t>its</a:t>
            </a:r>
            <a:r>
              <a:rPr dirty="0" sz="2000" spc="10">
                <a:solidFill>
                  <a:srgbClr val="C0C0C0"/>
                </a:solidFill>
                <a:latin typeface="Tahoma"/>
                <a:cs typeface="Tahoma"/>
              </a:rPr>
              <a:t> </a:t>
            </a:r>
            <a:r>
              <a:rPr dirty="0" sz="2000" spc="-5">
                <a:solidFill>
                  <a:srgbClr val="C0C0C0"/>
                </a:solidFill>
                <a:latin typeface="Tahoma"/>
                <a:cs typeface="Tahoma"/>
              </a:rPr>
              <a:t>fields</a:t>
            </a:r>
            <a:endParaRPr sz="2000">
              <a:latin typeface="Tahoma"/>
              <a:cs typeface="Tahoma"/>
            </a:endParaRPr>
          </a:p>
          <a:p>
            <a:pPr lvl="1" marL="464820" marR="183515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464820" algn="l"/>
                <a:tab pos="465455" algn="l"/>
              </a:tabLst>
            </a:pPr>
            <a:r>
              <a:rPr dirty="0" sz="2000" spc="-5">
                <a:latin typeface="Tahoma"/>
                <a:cs typeface="Tahoma"/>
              </a:rPr>
              <a:t>It contains </a:t>
            </a:r>
            <a:r>
              <a:rPr dirty="0" sz="2000">
                <a:latin typeface="Tahoma"/>
                <a:cs typeface="Tahoma"/>
              </a:rPr>
              <a:t>scores</a:t>
            </a:r>
            <a:r>
              <a:rPr dirty="0" sz="2000" spc="-7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of  </a:t>
            </a:r>
            <a:r>
              <a:rPr dirty="0" sz="2000" spc="-5">
                <a:latin typeface="Tahoma"/>
                <a:cs typeface="Tahoma"/>
              </a:rPr>
              <a:t>symbolic</a:t>
            </a:r>
            <a:r>
              <a:rPr dirty="0" sz="2000" spc="-2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constants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30501" y="4731510"/>
            <a:ext cx="7417434" cy="3473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ahoma"/>
                <a:cs typeface="Tahoma"/>
              </a:rPr>
              <a:t>See</a:t>
            </a:r>
            <a:r>
              <a:rPr dirty="0" sz="2000" spc="40">
                <a:latin typeface="Tahoma"/>
                <a:cs typeface="Tahoma"/>
              </a:rPr>
              <a:t> </a:t>
            </a:r>
            <a:r>
              <a:rPr dirty="0" sz="2000" spc="-45">
                <a:solidFill>
                  <a:srgbClr val="0000FF"/>
                </a:solidFill>
                <a:latin typeface="Tahoma"/>
                <a:cs typeface="Tahoma"/>
                <a:hlinkClick r:id="rId7"/>
              </a:rPr>
              <a:t>developer.android.com/refer</a:t>
            </a:r>
            <a:r>
              <a:rPr dirty="0" baseline="-4629" sz="2700" spc="-67" b="1">
                <a:latin typeface="Tahoma"/>
                <a:cs typeface="Tahoma"/>
                <a:hlinkClick r:id="rId7"/>
              </a:rPr>
              <a:t>3</a:t>
            </a:r>
            <a:r>
              <a:rPr dirty="0" sz="2000" spc="-45">
                <a:solidFill>
                  <a:srgbClr val="0000FF"/>
                </a:solidFill>
                <a:latin typeface="Tahoma"/>
                <a:cs typeface="Tahoma"/>
                <a:hlinkClick r:id="rId7"/>
              </a:rPr>
              <a:t>e</a:t>
            </a:r>
            <a:r>
              <a:rPr dirty="0" baseline="-4629" sz="2700" spc="-67" b="1">
                <a:latin typeface="Tahoma"/>
                <a:cs typeface="Tahoma"/>
                <a:hlinkClick r:id="rId7"/>
              </a:rPr>
              <a:t>2</a:t>
            </a:r>
            <a:r>
              <a:rPr dirty="0" sz="2000" spc="-45">
                <a:solidFill>
                  <a:srgbClr val="0000FF"/>
                </a:solidFill>
                <a:latin typeface="Tahoma"/>
                <a:cs typeface="Tahoma"/>
                <a:hlinkClick r:id="rId7"/>
              </a:rPr>
              <a:t>nce/android/content/Intent.html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2727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Intent</a:t>
            </a:r>
            <a:r>
              <a:rPr dirty="0" spc="15"/>
              <a:t> </a:t>
            </a:r>
            <a:r>
              <a:rPr dirty="0" spc="-10"/>
              <a:t>API	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72" y="422617"/>
            <a:ext cx="268859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latin typeface="Tahoma"/>
                <a:cs typeface="Tahoma"/>
              </a:rPr>
              <a:t>T</a:t>
            </a:r>
            <a:r>
              <a:rPr dirty="0" sz="2000">
                <a:latin typeface="Tahoma"/>
                <a:cs typeface="Tahoma"/>
              </a:rPr>
              <a:t>he </a:t>
            </a:r>
            <a:r>
              <a:rPr dirty="0" sz="2000" spc="-5">
                <a:latin typeface="Tahoma"/>
                <a:cs typeface="Tahoma"/>
              </a:rPr>
              <a:t>Intent </a:t>
            </a:r>
            <a:r>
              <a:rPr dirty="0" sz="2000">
                <a:latin typeface="Tahoma"/>
                <a:cs typeface="Tahoma"/>
              </a:rPr>
              <a:t>API </a:t>
            </a:r>
            <a:r>
              <a:rPr dirty="0" sz="2000" spc="-5">
                <a:latin typeface="Tahoma"/>
                <a:cs typeface="Tahoma"/>
              </a:rPr>
              <a:t>is</a:t>
            </a:r>
            <a:r>
              <a:rPr dirty="0" sz="2000" spc="-9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vast  </a:t>
            </a:r>
            <a:r>
              <a:rPr dirty="0" sz="2000">
                <a:latin typeface="Tahoma"/>
                <a:cs typeface="Tahoma"/>
              </a:rPr>
              <a:t>&amp; </a:t>
            </a:r>
            <a:r>
              <a:rPr dirty="0" sz="2000" spc="-5">
                <a:latin typeface="Tahoma"/>
                <a:cs typeface="Tahoma"/>
              </a:rPr>
              <a:t>imposing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2727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Intent</a:t>
            </a:r>
            <a:r>
              <a:rPr dirty="0" spc="15"/>
              <a:t> </a:t>
            </a:r>
            <a:r>
              <a:rPr dirty="0" spc="-10"/>
              <a:t>API	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52400" y="454533"/>
            <a:ext cx="8856980" cy="4653915"/>
            <a:chOff x="152400" y="454533"/>
            <a:chExt cx="8856980" cy="4653915"/>
          </a:xfrm>
        </p:grpSpPr>
        <p:sp>
          <p:nvSpPr>
            <p:cNvPr id="5" name="object 5"/>
            <p:cNvSpPr/>
            <p:nvPr/>
          </p:nvSpPr>
          <p:spPr>
            <a:xfrm>
              <a:off x="152400" y="4687823"/>
              <a:ext cx="8839200" cy="4206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200679" y="531710"/>
              <a:ext cx="1269945" cy="40214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147669" y="4506135"/>
              <a:ext cx="1360170" cy="163195"/>
            </a:xfrm>
            <a:custGeom>
              <a:avLst/>
              <a:gdLst/>
              <a:ahLst/>
              <a:cxnLst/>
              <a:rect l="l" t="t" r="r" b="b"/>
              <a:pathLst>
                <a:path w="1360170" h="163195">
                  <a:moveTo>
                    <a:pt x="1360017" y="0"/>
                  </a:moveTo>
                  <a:lnTo>
                    <a:pt x="664476" y="88353"/>
                  </a:lnTo>
                  <a:lnTo>
                    <a:pt x="669734" y="20434"/>
                  </a:lnTo>
                  <a:lnTo>
                    <a:pt x="5029" y="80543"/>
                  </a:lnTo>
                  <a:lnTo>
                    <a:pt x="0" y="150875"/>
                  </a:lnTo>
                  <a:lnTo>
                    <a:pt x="614908" y="89560"/>
                  </a:lnTo>
                  <a:lnTo>
                    <a:pt x="609206" y="162598"/>
                  </a:lnTo>
                  <a:lnTo>
                    <a:pt x="1352715" y="68516"/>
                  </a:lnTo>
                  <a:lnTo>
                    <a:pt x="13600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147669" y="4506135"/>
              <a:ext cx="1360170" cy="163195"/>
            </a:xfrm>
            <a:custGeom>
              <a:avLst/>
              <a:gdLst/>
              <a:ahLst/>
              <a:cxnLst/>
              <a:rect l="l" t="t" r="r" b="b"/>
              <a:pathLst>
                <a:path w="1360170" h="163195">
                  <a:moveTo>
                    <a:pt x="5029" y="80543"/>
                  </a:moveTo>
                  <a:lnTo>
                    <a:pt x="669734" y="20434"/>
                  </a:lnTo>
                  <a:lnTo>
                    <a:pt x="664476" y="88353"/>
                  </a:lnTo>
                  <a:lnTo>
                    <a:pt x="1360017" y="0"/>
                  </a:lnTo>
                  <a:lnTo>
                    <a:pt x="1352715" y="68516"/>
                  </a:lnTo>
                  <a:lnTo>
                    <a:pt x="609206" y="162598"/>
                  </a:lnTo>
                  <a:lnTo>
                    <a:pt x="614908" y="89560"/>
                  </a:lnTo>
                  <a:lnTo>
                    <a:pt x="0" y="150875"/>
                  </a:lnTo>
                  <a:lnTo>
                    <a:pt x="5029" y="80543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136011" y="4514849"/>
              <a:ext cx="1386840" cy="135890"/>
            </a:xfrm>
            <a:custGeom>
              <a:avLst/>
              <a:gdLst/>
              <a:ahLst/>
              <a:cxnLst/>
              <a:rect l="l" t="t" r="r" b="b"/>
              <a:pathLst>
                <a:path w="1386839" h="135889">
                  <a:moveTo>
                    <a:pt x="65392" y="129273"/>
                  </a:moveTo>
                  <a:lnTo>
                    <a:pt x="60096" y="77025"/>
                  </a:lnTo>
                  <a:lnTo>
                    <a:pt x="0" y="83121"/>
                  </a:lnTo>
                  <a:lnTo>
                    <a:pt x="5295" y="135369"/>
                  </a:lnTo>
                  <a:lnTo>
                    <a:pt x="65392" y="129273"/>
                  </a:lnTo>
                  <a:close/>
                </a:path>
                <a:path w="1386839" h="135889">
                  <a:moveTo>
                    <a:pt x="1386408" y="52247"/>
                  </a:moveTo>
                  <a:lnTo>
                    <a:pt x="1381112" y="0"/>
                  </a:lnTo>
                  <a:lnTo>
                    <a:pt x="1321015" y="6096"/>
                  </a:lnTo>
                  <a:lnTo>
                    <a:pt x="1326311" y="58343"/>
                  </a:lnTo>
                  <a:lnTo>
                    <a:pt x="1386408" y="522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693386" y="531710"/>
              <a:ext cx="1255280" cy="40406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51286" y="460883"/>
              <a:ext cx="1360170" cy="163195"/>
            </a:xfrm>
            <a:custGeom>
              <a:avLst/>
              <a:gdLst/>
              <a:ahLst/>
              <a:cxnLst/>
              <a:rect l="l" t="t" r="r" b="b"/>
              <a:pathLst>
                <a:path w="1360170" h="163195">
                  <a:moveTo>
                    <a:pt x="1360017" y="0"/>
                  </a:moveTo>
                  <a:lnTo>
                    <a:pt x="664476" y="88353"/>
                  </a:lnTo>
                  <a:lnTo>
                    <a:pt x="669734" y="20434"/>
                  </a:lnTo>
                  <a:lnTo>
                    <a:pt x="5029" y="80543"/>
                  </a:lnTo>
                  <a:lnTo>
                    <a:pt x="0" y="150875"/>
                  </a:lnTo>
                  <a:lnTo>
                    <a:pt x="614908" y="89560"/>
                  </a:lnTo>
                  <a:lnTo>
                    <a:pt x="609206" y="162598"/>
                  </a:lnTo>
                  <a:lnTo>
                    <a:pt x="1352715" y="68516"/>
                  </a:lnTo>
                  <a:lnTo>
                    <a:pt x="13600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651286" y="460883"/>
              <a:ext cx="1360170" cy="163195"/>
            </a:xfrm>
            <a:custGeom>
              <a:avLst/>
              <a:gdLst/>
              <a:ahLst/>
              <a:cxnLst/>
              <a:rect l="l" t="t" r="r" b="b"/>
              <a:pathLst>
                <a:path w="1360170" h="163195">
                  <a:moveTo>
                    <a:pt x="5029" y="80543"/>
                  </a:moveTo>
                  <a:lnTo>
                    <a:pt x="669734" y="20434"/>
                  </a:lnTo>
                  <a:lnTo>
                    <a:pt x="664476" y="88353"/>
                  </a:lnTo>
                  <a:lnTo>
                    <a:pt x="1360017" y="0"/>
                  </a:lnTo>
                  <a:lnTo>
                    <a:pt x="1352715" y="68516"/>
                  </a:lnTo>
                  <a:lnTo>
                    <a:pt x="609206" y="162598"/>
                  </a:lnTo>
                  <a:lnTo>
                    <a:pt x="614908" y="89560"/>
                  </a:lnTo>
                  <a:lnTo>
                    <a:pt x="0" y="150875"/>
                  </a:lnTo>
                  <a:lnTo>
                    <a:pt x="5029" y="80543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639627" y="469594"/>
              <a:ext cx="1386840" cy="135890"/>
            </a:xfrm>
            <a:custGeom>
              <a:avLst/>
              <a:gdLst/>
              <a:ahLst/>
              <a:cxnLst/>
              <a:rect l="l" t="t" r="r" b="b"/>
              <a:pathLst>
                <a:path w="1386839" h="135890">
                  <a:moveTo>
                    <a:pt x="65392" y="129273"/>
                  </a:moveTo>
                  <a:lnTo>
                    <a:pt x="60096" y="77025"/>
                  </a:lnTo>
                  <a:lnTo>
                    <a:pt x="0" y="83121"/>
                  </a:lnTo>
                  <a:lnTo>
                    <a:pt x="5295" y="135369"/>
                  </a:lnTo>
                  <a:lnTo>
                    <a:pt x="65392" y="129273"/>
                  </a:lnTo>
                  <a:close/>
                </a:path>
                <a:path w="1386839" h="135890">
                  <a:moveTo>
                    <a:pt x="1386408" y="52247"/>
                  </a:moveTo>
                  <a:lnTo>
                    <a:pt x="1381112" y="0"/>
                  </a:lnTo>
                  <a:lnTo>
                    <a:pt x="1321015" y="6096"/>
                  </a:lnTo>
                  <a:lnTo>
                    <a:pt x="1326311" y="58343"/>
                  </a:lnTo>
                  <a:lnTo>
                    <a:pt x="1386408" y="522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171438" y="533387"/>
              <a:ext cx="1255280" cy="40593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142659" y="460883"/>
              <a:ext cx="1360170" cy="163195"/>
            </a:xfrm>
            <a:custGeom>
              <a:avLst/>
              <a:gdLst/>
              <a:ahLst/>
              <a:cxnLst/>
              <a:rect l="l" t="t" r="r" b="b"/>
              <a:pathLst>
                <a:path w="1360170" h="163195">
                  <a:moveTo>
                    <a:pt x="1360017" y="0"/>
                  </a:moveTo>
                  <a:lnTo>
                    <a:pt x="664476" y="88353"/>
                  </a:lnTo>
                  <a:lnTo>
                    <a:pt x="669734" y="20434"/>
                  </a:lnTo>
                  <a:lnTo>
                    <a:pt x="5029" y="80543"/>
                  </a:lnTo>
                  <a:lnTo>
                    <a:pt x="0" y="150875"/>
                  </a:lnTo>
                  <a:lnTo>
                    <a:pt x="614908" y="89560"/>
                  </a:lnTo>
                  <a:lnTo>
                    <a:pt x="609206" y="162598"/>
                  </a:lnTo>
                  <a:lnTo>
                    <a:pt x="1352715" y="68516"/>
                  </a:lnTo>
                  <a:lnTo>
                    <a:pt x="13600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142659" y="460883"/>
              <a:ext cx="1360170" cy="163195"/>
            </a:xfrm>
            <a:custGeom>
              <a:avLst/>
              <a:gdLst/>
              <a:ahLst/>
              <a:cxnLst/>
              <a:rect l="l" t="t" r="r" b="b"/>
              <a:pathLst>
                <a:path w="1360170" h="163195">
                  <a:moveTo>
                    <a:pt x="5029" y="80543"/>
                  </a:moveTo>
                  <a:lnTo>
                    <a:pt x="669734" y="20434"/>
                  </a:lnTo>
                  <a:lnTo>
                    <a:pt x="664476" y="88353"/>
                  </a:lnTo>
                  <a:lnTo>
                    <a:pt x="1360017" y="0"/>
                  </a:lnTo>
                  <a:lnTo>
                    <a:pt x="1352715" y="68516"/>
                  </a:lnTo>
                  <a:lnTo>
                    <a:pt x="609206" y="162598"/>
                  </a:lnTo>
                  <a:lnTo>
                    <a:pt x="614908" y="89560"/>
                  </a:lnTo>
                  <a:lnTo>
                    <a:pt x="0" y="150875"/>
                  </a:lnTo>
                  <a:lnTo>
                    <a:pt x="5029" y="80543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131001" y="469594"/>
              <a:ext cx="1386840" cy="135890"/>
            </a:xfrm>
            <a:custGeom>
              <a:avLst/>
              <a:gdLst/>
              <a:ahLst/>
              <a:cxnLst/>
              <a:rect l="l" t="t" r="r" b="b"/>
              <a:pathLst>
                <a:path w="1386840" h="135890">
                  <a:moveTo>
                    <a:pt x="65392" y="129273"/>
                  </a:moveTo>
                  <a:lnTo>
                    <a:pt x="60096" y="77025"/>
                  </a:lnTo>
                  <a:lnTo>
                    <a:pt x="0" y="83121"/>
                  </a:lnTo>
                  <a:lnTo>
                    <a:pt x="5295" y="135369"/>
                  </a:lnTo>
                  <a:lnTo>
                    <a:pt x="65392" y="129273"/>
                  </a:lnTo>
                  <a:close/>
                </a:path>
                <a:path w="1386840" h="135890">
                  <a:moveTo>
                    <a:pt x="1386408" y="52247"/>
                  </a:moveTo>
                  <a:lnTo>
                    <a:pt x="1381112" y="0"/>
                  </a:lnTo>
                  <a:lnTo>
                    <a:pt x="1321015" y="6096"/>
                  </a:lnTo>
                  <a:lnTo>
                    <a:pt x="1326311" y="58343"/>
                  </a:lnTo>
                  <a:lnTo>
                    <a:pt x="1386408" y="522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649489" y="533408"/>
              <a:ext cx="1280998" cy="409461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634046" y="460883"/>
              <a:ext cx="1360170" cy="163195"/>
            </a:xfrm>
            <a:custGeom>
              <a:avLst/>
              <a:gdLst/>
              <a:ahLst/>
              <a:cxnLst/>
              <a:rect l="l" t="t" r="r" b="b"/>
              <a:pathLst>
                <a:path w="1360170" h="163195">
                  <a:moveTo>
                    <a:pt x="1360017" y="0"/>
                  </a:moveTo>
                  <a:lnTo>
                    <a:pt x="664476" y="88353"/>
                  </a:lnTo>
                  <a:lnTo>
                    <a:pt x="669734" y="20434"/>
                  </a:lnTo>
                  <a:lnTo>
                    <a:pt x="5029" y="80543"/>
                  </a:lnTo>
                  <a:lnTo>
                    <a:pt x="0" y="150875"/>
                  </a:lnTo>
                  <a:lnTo>
                    <a:pt x="614908" y="89560"/>
                  </a:lnTo>
                  <a:lnTo>
                    <a:pt x="609206" y="162598"/>
                  </a:lnTo>
                  <a:lnTo>
                    <a:pt x="1352715" y="68516"/>
                  </a:lnTo>
                  <a:lnTo>
                    <a:pt x="13600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634046" y="460883"/>
              <a:ext cx="1360170" cy="163195"/>
            </a:xfrm>
            <a:custGeom>
              <a:avLst/>
              <a:gdLst/>
              <a:ahLst/>
              <a:cxnLst/>
              <a:rect l="l" t="t" r="r" b="b"/>
              <a:pathLst>
                <a:path w="1360170" h="163195">
                  <a:moveTo>
                    <a:pt x="5029" y="80543"/>
                  </a:moveTo>
                  <a:lnTo>
                    <a:pt x="669734" y="20434"/>
                  </a:lnTo>
                  <a:lnTo>
                    <a:pt x="664476" y="88353"/>
                  </a:lnTo>
                  <a:lnTo>
                    <a:pt x="1360017" y="0"/>
                  </a:lnTo>
                  <a:lnTo>
                    <a:pt x="1352715" y="68516"/>
                  </a:lnTo>
                  <a:lnTo>
                    <a:pt x="609206" y="162598"/>
                  </a:lnTo>
                  <a:lnTo>
                    <a:pt x="614908" y="89560"/>
                  </a:lnTo>
                  <a:lnTo>
                    <a:pt x="0" y="150875"/>
                  </a:lnTo>
                  <a:lnTo>
                    <a:pt x="5029" y="80543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60455" y="469594"/>
              <a:ext cx="4348480" cy="4199255"/>
            </a:xfrm>
            <a:custGeom>
              <a:avLst/>
              <a:gdLst/>
              <a:ahLst/>
              <a:cxnLst/>
              <a:rect l="l" t="t" r="r" b="b"/>
              <a:pathLst>
                <a:path w="4348480" h="4199255">
                  <a:moveTo>
                    <a:pt x="1360017" y="4036542"/>
                  </a:moveTo>
                  <a:lnTo>
                    <a:pt x="664476" y="4124896"/>
                  </a:lnTo>
                  <a:lnTo>
                    <a:pt x="669734" y="4056977"/>
                  </a:lnTo>
                  <a:lnTo>
                    <a:pt x="5029" y="4117086"/>
                  </a:lnTo>
                  <a:lnTo>
                    <a:pt x="0" y="4187418"/>
                  </a:lnTo>
                  <a:lnTo>
                    <a:pt x="614908" y="4126103"/>
                  </a:lnTo>
                  <a:lnTo>
                    <a:pt x="609206" y="4199140"/>
                  </a:lnTo>
                  <a:lnTo>
                    <a:pt x="1352715" y="4105059"/>
                  </a:lnTo>
                  <a:lnTo>
                    <a:pt x="1360017" y="4036542"/>
                  </a:lnTo>
                  <a:close/>
                </a:path>
                <a:path w="4348480" h="4199255">
                  <a:moveTo>
                    <a:pt x="3027324" y="129273"/>
                  </a:moveTo>
                  <a:lnTo>
                    <a:pt x="3022028" y="77025"/>
                  </a:lnTo>
                  <a:lnTo>
                    <a:pt x="2961932" y="83121"/>
                  </a:lnTo>
                  <a:lnTo>
                    <a:pt x="2967228" y="135369"/>
                  </a:lnTo>
                  <a:lnTo>
                    <a:pt x="3027324" y="129273"/>
                  </a:lnTo>
                  <a:close/>
                </a:path>
                <a:path w="4348480" h="4199255">
                  <a:moveTo>
                    <a:pt x="4348327" y="52247"/>
                  </a:moveTo>
                  <a:lnTo>
                    <a:pt x="4343031" y="0"/>
                  </a:lnTo>
                  <a:lnTo>
                    <a:pt x="4282935" y="6096"/>
                  </a:lnTo>
                  <a:lnTo>
                    <a:pt x="4288231" y="58343"/>
                  </a:lnTo>
                  <a:lnTo>
                    <a:pt x="4348327" y="522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60455" y="4506135"/>
              <a:ext cx="1360170" cy="163195"/>
            </a:xfrm>
            <a:custGeom>
              <a:avLst/>
              <a:gdLst/>
              <a:ahLst/>
              <a:cxnLst/>
              <a:rect l="l" t="t" r="r" b="b"/>
              <a:pathLst>
                <a:path w="1360170" h="163195">
                  <a:moveTo>
                    <a:pt x="5029" y="80543"/>
                  </a:moveTo>
                  <a:lnTo>
                    <a:pt x="669734" y="20434"/>
                  </a:lnTo>
                  <a:lnTo>
                    <a:pt x="664476" y="88353"/>
                  </a:lnTo>
                  <a:lnTo>
                    <a:pt x="1360017" y="0"/>
                  </a:lnTo>
                  <a:lnTo>
                    <a:pt x="1352715" y="68516"/>
                  </a:lnTo>
                  <a:lnTo>
                    <a:pt x="609206" y="162598"/>
                  </a:lnTo>
                  <a:lnTo>
                    <a:pt x="614908" y="89560"/>
                  </a:lnTo>
                  <a:lnTo>
                    <a:pt x="0" y="150875"/>
                  </a:lnTo>
                  <a:lnTo>
                    <a:pt x="5029" y="80543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648797" y="4506137"/>
              <a:ext cx="2867660" cy="163195"/>
            </a:xfrm>
            <a:custGeom>
              <a:avLst/>
              <a:gdLst/>
              <a:ahLst/>
              <a:cxnLst/>
              <a:rect l="l" t="t" r="r" b="b"/>
              <a:pathLst>
                <a:path w="2867659" h="163195">
                  <a:moveTo>
                    <a:pt x="65392" y="137985"/>
                  </a:moveTo>
                  <a:lnTo>
                    <a:pt x="60096" y="85737"/>
                  </a:lnTo>
                  <a:lnTo>
                    <a:pt x="0" y="91833"/>
                  </a:lnTo>
                  <a:lnTo>
                    <a:pt x="5295" y="144081"/>
                  </a:lnTo>
                  <a:lnTo>
                    <a:pt x="65392" y="137985"/>
                  </a:lnTo>
                  <a:close/>
                </a:path>
                <a:path w="2867659" h="163195">
                  <a:moveTo>
                    <a:pt x="1386395" y="60960"/>
                  </a:moveTo>
                  <a:lnTo>
                    <a:pt x="1381099" y="8712"/>
                  </a:lnTo>
                  <a:lnTo>
                    <a:pt x="1321003" y="14808"/>
                  </a:lnTo>
                  <a:lnTo>
                    <a:pt x="1326299" y="67056"/>
                  </a:lnTo>
                  <a:lnTo>
                    <a:pt x="1386395" y="60960"/>
                  </a:lnTo>
                  <a:close/>
                </a:path>
                <a:path w="2867659" h="163195">
                  <a:moveTo>
                    <a:pt x="2867520" y="0"/>
                  </a:moveTo>
                  <a:lnTo>
                    <a:pt x="2171979" y="88353"/>
                  </a:lnTo>
                  <a:lnTo>
                    <a:pt x="2177237" y="20434"/>
                  </a:lnTo>
                  <a:lnTo>
                    <a:pt x="1512531" y="80543"/>
                  </a:lnTo>
                  <a:lnTo>
                    <a:pt x="1507502" y="150876"/>
                  </a:lnTo>
                  <a:lnTo>
                    <a:pt x="2122411" y="89560"/>
                  </a:lnTo>
                  <a:lnTo>
                    <a:pt x="2116709" y="162598"/>
                  </a:lnTo>
                  <a:lnTo>
                    <a:pt x="2860217" y="68516"/>
                  </a:lnTo>
                  <a:lnTo>
                    <a:pt x="2867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156299" y="4506135"/>
              <a:ext cx="1360170" cy="163195"/>
            </a:xfrm>
            <a:custGeom>
              <a:avLst/>
              <a:gdLst/>
              <a:ahLst/>
              <a:cxnLst/>
              <a:rect l="l" t="t" r="r" b="b"/>
              <a:pathLst>
                <a:path w="1360170" h="163195">
                  <a:moveTo>
                    <a:pt x="5029" y="80543"/>
                  </a:moveTo>
                  <a:lnTo>
                    <a:pt x="669734" y="20434"/>
                  </a:lnTo>
                  <a:lnTo>
                    <a:pt x="664476" y="88353"/>
                  </a:lnTo>
                  <a:lnTo>
                    <a:pt x="1360017" y="0"/>
                  </a:lnTo>
                  <a:lnTo>
                    <a:pt x="1352715" y="68516"/>
                  </a:lnTo>
                  <a:lnTo>
                    <a:pt x="609206" y="162598"/>
                  </a:lnTo>
                  <a:lnTo>
                    <a:pt x="614908" y="89560"/>
                  </a:lnTo>
                  <a:lnTo>
                    <a:pt x="0" y="150875"/>
                  </a:lnTo>
                  <a:lnTo>
                    <a:pt x="5029" y="80543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144641" y="4514849"/>
              <a:ext cx="1386840" cy="135890"/>
            </a:xfrm>
            <a:custGeom>
              <a:avLst/>
              <a:gdLst/>
              <a:ahLst/>
              <a:cxnLst/>
              <a:rect l="l" t="t" r="r" b="b"/>
              <a:pathLst>
                <a:path w="1386840" h="135889">
                  <a:moveTo>
                    <a:pt x="65392" y="129273"/>
                  </a:moveTo>
                  <a:lnTo>
                    <a:pt x="60096" y="77025"/>
                  </a:lnTo>
                  <a:lnTo>
                    <a:pt x="0" y="83121"/>
                  </a:lnTo>
                  <a:lnTo>
                    <a:pt x="5295" y="135369"/>
                  </a:lnTo>
                  <a:lnTo>
                    <a:pt x="65392" y="129273"/>
                  </a:lnTo>
                  <a:close/>
                </a:path>
                <a:path w="1386840" h="135889">
                  <a:moveTo>
                    <a:pt x="1386408" y="52247"/>
                  </a:moveTo>
                  <a:lnTo>
                    <a:pt x="1381112" y="0"/>
                  </a:lnTo>
                  <a:lnTo>
                    <a:pt x="1321015" y="6096"/>
                  </a:lnTo>
                  <a:lnTo>
                    <a:pt x="1326311" y="58343"/>
                  </a:lnTo>
                  <a:lnTo>
                    <a:pt x="1386408" y="522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27660" y="1135380"/>
              <a:ext cx="2595359" cy="33741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247641" y="4729073"/>
            <a:ext cx="8636000" cy="3492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35">
                <a:latin typeface="Tahoma"/>
                <a:cs typeface="Tahoma"/>
              </a:rPr>
              <a:t>We </a:t>
            </a:r>
            <a:r>
              <a:rPr dirty="0" sz="2000">
                <a:latin typeface="Tahoma"/>
                <a:cs typeface="Tahoma"/>
              </a:rPr>
              <a:t>aren’t </a:t>
            </a:r>
            <a:r>
              <a:rPr dirty="0" sz="2000" spc="-5">
                <a:latin typeface="Tahoma"/>
                <a:cs typeface="Tahoma"/>
              </a:rPr>
              <a:t>going </a:t>
            </a:r>
            <a:r>
              <a:rPr dirty="0" sz="2000">
                <a:latin typeface="Tahoma"/>
                <a:cs typeface="Tahoma"/>
              </a:rPr>
              <a:t>to </a:t>
            </a:r>
            <a:r>
              <a:rPr dirty="0" sz="2000" spc="-5">
                <a:latin typeface="Tahoma"/>
                <a:cs typeface="Tahoma"/>
              </a:rPr>
              <a:t>cover all </a:t>
            </a:r>
            <a:r>
              <a:rPr dirty="0" sz="2000" spc="-105">
                <a:latin typeface="Tahoma"/>
                <a:cs typeface="Tahoma"/>
              </a:rPr>
              <a:t>methods,</a:t>
            </a:r>
            <a:r>
              <a:rPr dirty="0" baseline="-4629" sz="2700" spc="-157" b="1">
                <a:latin typeface="Tahoma"/>
                <a:cs typeface="Tahoma"/>
              </a:rPr>
              <a:t>3</a:t>
            </a:r>
            <a:r>
              <a:rPr dirty="0" sz="2000" spc="-105">
                <a:latin typeface="Tahoma"/>
                <a:cs typeface="Tahoma"/>
              </a:rPr>
              <a:t>f</a:t>
            </a:r>
            <a:r>
              <a:rPr dirty="0" baseline="-4629" sz="2700" spc="-157" b="1">
                <a:latin typeface="Tahoma"/>
                <a:cs typeface="Tahoma"/>
              </a:rPr>
              <a:t>3</a:t>
            </a:r>
            <a:r>
              <a:rPr dirty="0" sz="2000" spc="-105">
                <a:latin typeface="Tahoma"/>
                <a:cs typeface="Tahoma"/>
              </a:rPr>
              <a:t>ields, </a:t>
            </a:r>
            <a:r>
              <a:rPr dirty="0" sz="2000">
                <a:latin typeface="Tahoma"/>
                <a:cs typeface="Tahoma"/>
              </a:rPr>
              <a:t>&amp; constants </a:t>
            </a:r>
            <a:r>
              <a:rPr dirty="0" sz="2000" spc="-5">
                <a:latin typeface="Tahoma"/>
                <a:cs typeface="Tahoma"/>
              </a:rPr>
              <a:t>in </a:t>
            </a:r>
            <a:r>
              <a:rPr dirty="0" sz="2000">
                <a:latin typeface="Tahoma"/>
                <a:cs typeface="Tahoma"/>
              </a:rPr>
              <a:t>the </a:t>
            </a:r>
            <a:r>
              <a:rPr dirty="0" sz="2000" spc="-5">
                <a:latin typeface="Tahoma"/>
                <a:cs typeface="Tahoma"/>
              </a:rPr>
              <a:t>Intent</a:t>
            </a:r>
            <a:r>
              <a:rPr dirty="0" sz="2000" spc="13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class!!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3544" y="4687823"/>
            <a:ext cx="7296911" cy="420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8936" y="2808954"/>
            <a:ext cx="7804784" cy="2251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startActivity(intent);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latin typeface="Tahoma"/>
                <a:cs typeface="Tahoma"/>
              </a:rPr>
              <a:t>versus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800">
              <a:latin typeface="Tahoma"/>
              <a:cs typeface="Tahoma"/>
            </a:endParaRPr>
          </a:p>
          <a:p>
            <a:pPr marL="12700">
              <a:lnSpc>
                <a:spcPts val="1825"/>
              </a:lnSpc>
            </a:pPr>
            <a:r>
              <a:rPr dirty="0" sz="1600" spc="-5" b="1">
                <a:latin typeface="Courier New"/>
                <a:cs typeface="Courier New"/>
              </a:rPr>
              <a:t>startActivity(ACTION_VIEW, data,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param1,</a:t>
            </a:r>
            <a:endParaRPr sz="1600">
              <a:latin typeface="Courier New"/>
              <a:cs typeface="Courier New"/>
            </a:endParaRPr>
          </a:p>
          <a:p>
            <a:pPr marL="1721485">
              <a:lnSpc>
                <a:spcPts val="1825"/>
              </a:lnSpc>
            </a:pPr>
            <a:r>
              <a:rPr dirty="0" sz="1600" spc="-5" b="1">
                <a:latin typeface="Courier New"/>
                <a:cs typeface="Courier New"/>
              </a:rPr>
              <a:t>param2, param3,</a:t>
            </a:r>
            <a:r>
              <a:rPr dirty="0" sz="1600" spc="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param4);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Courier New"/>
              <a:cs typeface="Courier New"/>
            </a:endParaRPr>
          </a:p>
          <a:p>
            <a:pPr marL="671195">
              <a:lnSpc>
                <a:spcPct val="100000"/>
              </a:lnSpc>
            </a:pPr>
            <a:r>
              <a:rPr dirty="0" sz="2000">
                <a:latin typeface="Tahoma"/>
                <a:cs typeface="Tahoma"/>
              </a:rPr>
              <a:t>See</a:t>
            </a:r>
            <a:r>
              <a:rPr dirty="0" sz="2000" spc="90">
                <a:latin typeface="Tahoma"/>
                <a:cs typeface="Tahoma"/>
              </a:rPr>
              <a:t> </a:t>
            </a:r>
            <a:r>
              <a:rPr dirty="0" sz="2000" spc="-50">
                <a:solidFill>
                  <a:srgbClr val="0000FF"/>
                </a:solidFill>
                <a:latin typeface="Tahoma"/>
                <a:cs typeface="Tahoma"/>
                <a:hlinkClick r:id="rId3"/>
              </a:rPr>
              <a:t>developer.android.com/tra</a:t>
            </a:r>
            <a:r>
              <a:rPr dirty="0" baseline="-4629" sz="2700" spc="-75" b="1">
                <a:latin typeface="Tahoma"/>
                <a:cs typeface="Tahoma"/>
                <a:hlinkClick r:id="rId3"/>
              </a:rPr>
              <a:t>3</a:t>
            </a:r>
            <a:r>
              <a:rPr dirty="0" sz="2000" spc="-50">
                <a:solidFill>
                  <a:srgbClr val="0000FF"/>
                </a:solidFill>
                <a:latin typeface="Tahoma"/>
                <a:cs typeface="Tahoma"/>
                <a:hlinkClick r:id="rId3"/>
              </a:rPr>
              <a:t>in</a:t>
            </a:r>
            <a:r>
              <a:rPr dirty="0" baseline="-4629" sz="2700" spc="-75" b="1">
                <a:latin typeface="Tahoma"/>
                <a:cs typeface="Tahoma"/>
                <a:hlinkClick r:id="rId3"/>
              </a:rPr>
              <a:t>4</a:t>
            </a:r>
            <a:r>
              <a:rPr dirty="0" sz="2000" spc="-50">
                <a:solidFill>
                  <a:srgbClr val="0000FF"/>
                </a:solidFill>
                <a:latin typeface="Tahoma"/>
                <a:cs typeface="Tahoma"/>
                <a:hlinkClick r:id="rId3"/>
              </a:rPr>
              <a:t>ing/basics/intents/sending.html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51" y="422300"/>
            <a:ext cx="547116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latin typeface="Tahoma"/>
                <a:cs typeface="Tahoma"/>
              </a:rPr>
              <a:t>The </a:t>
            </a:r>
            <a:r>
              <a:rPr dirty="0" sz="2000" spc="-5">
                <a:latin typeface="Tahoma"/>
                <a:cs typeface="Tahoma"/>
              </a:rPr>
              <a:t>Intent </a:t>
            </a:r>
            <a:r>
              <a:rPr dirty="0" sz="2000">
                <a:latin typeface="Tahoma"/>
                <a:cs typeface="Tahoma"/>
              </a:rPr>
              <a:t>API </a:t>
            </a:r>
            <a:r>
              <a:rPr dirty="0" sz="2000" spc="-5">
                <a:latin typeface="Tahoma"/>
                <a:cs typeface="Tahoma"/>
              </a:rPr>
              <a:t>is </a:t>
            </a:r>
            <a:r>
              <a:rPr dirty="0" sz="2000">
                <a:latin typeface="Tahoma"/>
                <a:cs typeface="Tahoma"/>
              </a:rPr>
              <a:t>used </a:t>
            </a:r>
            <a:r>
              <a:rPr dirty="0" sz="2000" spc="-10">
                <a:latin typeface="Tahoma"/>
                <a:cs typeface="Tahoma"/>
              </a:rPr>
              <a:t>for </a:t>
            </a:r>
            <a:r>
              <a:rPr dirty="0" sz="2000">
                <a:latin typeface="Tahoma"/>
                <a:cs typeface="Tahoma"/>
              </a:rPr>
              <a:t>a </a:t>
            </a:r>
            <a:r>
              <a:rPr dirty="0" sz="2000" spc="-5">
                <a:latin typeface="Tahoma"/>
                <a:cs typeface="Tahoma"/>
              </a:rPr>
              <a:t>similar purpose</a:t>
            </a:r>
            <a:r>
              <a:rPr dirty="0" sz="2000" spc="-5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as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351" y="548342"/>
            <a:ext cx="5186045" cy="2042160"/>
          </a:xfrm>
          <a:prstGeom prst="rect">
            <a:avLst/>
          </a:prstGeom>
        </p:spPr>
        <p:txBody>
          <a:bodyPr wrap="square" lIns="0" tIns="1917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dirty="0" sz="2000">
                <a:latin typeface="Tahoma"/>
                <a:cs typeface="Tahoma"/>
              </a:rPr>
              <a:t>passing parameters to a method</a:t>
            </a:r>
            <a:r>
              <a:rPr dirty="0" sz="2000" spc="-13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call</a:t>
            </a:r>
            <a:endParaRPr sz="2000">
              <a:latin typeface="Tahoma"/>
              <a:cs typeface="Tahoma"/>
            </a:endParaRPr>
          </a:p>
          <a:p>
            <a:pPr marL="44450">
              <a:lnSpc>
                <a:spcPct val="100000"/>
              </a:lnSpc>
              <a:spcBef>
                <a:spcPts val="1120"/>
              </a:spcBef>
            </a:pPr>
            <a:r>
              <a:rPr dirty="0" sz="1600" spc="-5" b="1">
                <a:latin typeface="Courier New"/>
                <a:cs typeface="Courier New"/>
              </a:rPr>
              <a:t>Intent intent = new</a:t>
            </a:r>
            <a:r>
              <a:rPr dirty="0" sz="1600" spc="5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Intent(ACTION_VIEW,</a:t>
            </a:r>
            <a:endParaRPr sz="1600">
              <a:latin typeface="Courier New"/>
              <a:cs typeface="Courier New"/>
            </a:endParaRPr>
          </a:p>
          <a:p>
            <a:pPr marL="43815" marR="5080" indent="3295650">
              <a:lnSpc>
                <a:spcPts val="1730"/>
              </a:lnSpc>
              <a:spcBef>
                <a:spcPts val="405"/>
              </a:spcBef>
            </a:pPr>
            <a:r>
              <a:rPr dirty="0" sz="1600" spc="-5" b="1">
                <a:latin typeface="Courier New"/>
                <a:cs typeface="Courier New"/>
              </a:rPr>
              <a:t>data);  intent.putExtra("Today", "July 18,</a:t>
            </a:r>
            <a:r>
              <a:rPr dirty="0" sz="1600" spc="8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2016");</a:t>
            </a:r>
            <a:endParaRPr sz="1600">
              <a:latin typeface="Courier New"/>
              <a:cs typeface="Courier New"/>
            </a:endParaRPr>
          </a:p>
          <a:p>
            <a:pPr marL="43815">
              <a:lnSpc>
                <a:spcPts val="1605"/>
              </a:lnSpc>
            </a:pPr>
            <a:r>
              <a:rPr dirty="0" sz="1600" spc="-5" b="1">
                <a:latin typeface="Courier New"/>
                <a:cs typeface="Courier New"/>
              </a:rPr>
              <a:t>intent.putExtra("Pi",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3.1416);</a:t>
            </a:r>
            <a:endParaRPr sz="1600">
              <a:latin typeface="Courier New"/>
              <a:cs typeface="Courier New"/>
            </a:endParaRPr>
          </a:p>
          <a:p>
            <a:pPr marL="43815" marR="1350645">
              <a:lnSpc>
                <a:spcPts val="1730"/>
              </a:lnSpc>
              <a:spcBef>
                <a:spcPts val="120"/>
              </a:spcBef>
            </a:pPr>
            <a:r>
              <a:rPr dirty="0" sz="1600" spc="-5" b="1">
                <a:latin typeface="Courier New"/>
                <a:cs typeface="Courier New"/>
              </a:rPr>
              <a:t>intent.putExtra("isHot", true);  intent.putExtra("Answer",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42);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16523" y="493776"/>
            <a:ext cx="3305555" cy="21777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134542" y="2304719"/>
            <a:ext cx="469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Tahoma"/>
                <a:cs typeface="Tahoma"/>
              </a:rPr>
              <a:t>A</a:t>
            </a:r>
            <a:r>
              <a:rPr dirty="0" sz="1800" spc="-10" b="1">
                <a:latin typeface="Tahoma"/>
                <a:cs typeface="Tahoma"/>
              </a:rPr>
              <a:t>p</a:t>
            </a:r>
            <a:r>
              <a:rPr dirty="0" sz="1800" spc="-5" b="1">
                <a:latin typeface="Tahoma"/>
                <a:cs typeface="Tahoma"/>
              </a:rPr>
              <a:t>p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46064" y="606551"/>
            <a:ext cx="1261871" cy="502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088291" y="721855"/>
            <a:ext cx="7766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Activity</a:t>
            </a:r>
            <a:r>
              <a:rPr dirty="0" baseline="-21604" sz="1350" spc="-15" b="1">
                <a:latin typeface="Arial"/>
                <a:cs typeface="Arial"/>
              </a:rPr>
              <a:t>1</a:t>
            </a:r>
            <a:endParaRPr baseline="-21604" sz="13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32192" y="1841004"/>
            <a:ext cx="1261872" cy="5013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874216" y="1955812"/>
            <a:ext cx="7766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Activity</a:t>
            </a:r>
            <a:r>
              <a:rPr dirty="0" baseline="-21604" sz="1350" spc="-1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baseline="-21604" sz="13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087971" y="848474"/>
            <a:ext cx="1227455" cy="993775"/>
            <a:chOff x="7087971" y="848474"/>
            <a:chExt cx="1227455" cy="993775"/>
          </a:xfrm>
        </p:grpSpPr>
        <p:sp>
          <p:nvSpPr>
            <p:cNvPr id="13" name="object 13"/>
            <p:cNvSpPr/>
            <p:nvPr/>
          </p:nvSpPr>
          <p:spPr>
            <a:xfrm>
              <a:off x="7097496" y="857999"/>
              <a:ext cx="1165225" cy="974090"/>
            </a:xfrm>
            <a:custGeom>
              <a:avLst/>
              <a:gdLst/>
              <a:ahLst/>
              <a:cxnLst/>
              <a:rect l="l" t="t" r="r" b="b"/>
              <a:pathLst>
                <a:path w="1165225" h="974089">
                  <a:moveTo>
                    <a:pt x="0" y="0"/>
                  </a:moveTo>
                  <a:lnTo>
                    <a:pt x="47904" y="1109"/>
                  </a:lnTo>
                  <a:lnTo>
                    <a:pt x="95735" y="4397"/>
                  </a:lnTo>
                  <a:lnTo>
                    <a:pt x="143423" y="9802"/>
                  </a:lnTo>
                  <a:lnTo>
                    <a:pt x="190895" y="17263"/>
                  </a:lnTo>
                  <a:lnTo>
                    <a:pt x="238078" y="26718"/>
                  </a:lnTo>
                  <a:lnTo>
                    <a:pt x="284902" y="38106"/>
                  </a:lnTo>
                  <a:lnTo>
                    <a:pt x="331293" y="51365"/>
                  </a:lnTo>
                  <a:lnTo>
                    <a:pt x="377179" y="66434"/>
                  </a:lnTo>
                  <a:lnTo>
                    <a:pt x="422490" y="83252"/>
                  </a:lnTo>
                  <a:lnTo>
                    <a:pt x="467152" y="101757"/>
                  </a:lnTo>
                  <a:lnTo>
                    <a:pt x="511094" y="121887"/>
                  </a:lnTo>
                  <a:lnTo>
                    <a:pt x="554243" y="143582"/>
                  </a:lnTo>
                  <a:lnTo>
                    <a:pt x="596528" y="166780"/>
                  </a:lnTo>
                  <a:lnTo>
                    <a:pt x="637876" y="191419"/>
                  </a:lnTo>
                  <a:lnTo>
                    <a:pt x="678216" y="217438"/>
                  </a:lnTo>
                  <a:lnTo>
                    <a:pt x="717476" y="244776"/>
                  </a:lnTo>
                  <a:lnTo>
                    <a:pt x="755583" y="273372"/>
                  </a:lnTo>
                  <a:lnTo>
                    <a:pt x="792465" y="303163"/>
                  </a:lnTo>
                  <a:lnTo>
                    <a:pt x="828051" y="334088"/>
                  </a:lnTo>
                  <a:lnTo>
                    <a:pt x="862268" y="366087"/>
                  </a:lnTo>
                  <a:lnTo>
                    <a:pt x="895045" y="399097"/>
                  </a:lnTo>
                  <a:lnTo>
                    <a:pt x="926308" y="433058"/>
                  </a:lnTo>
                  <a:lnTo>
                    <a:pt x="955987" y="467907"/>
                  </a:lnTo>
                  <a:lnTo>
                    <a:pt x="984010" y="503584"/>
                  </a:lnTo>
                  <a:lnTo>
                    <a:pt x="1010303" y="540026"/>
                  </a:lnTo>
                  <a:lnTo>
                    <a:pt x="1034796" y="577174"/>
                  </a:lnTo>
                  <a:lnTo>
                    <a:pt x="1057416" y="614964"/>
                  </a:lnTo>
                  <a:lnTo>
                    <a:pt x="1078091" y="653336"/>
                  </a:lnTo>
                  <a:lnTo>
                    <a:pt x="1096749" y="692228"/>
                  </a:lnTo>
                  <a:lnTo>
                    <a:pt x="1113318" y="731580"/>
                  </a:lnTo>
                  <a:lnTo>
                    <a:pt x="1127726" y="771329"/>
                  </a:lnTo>
                  <a:lnTo>
                    <a:pt x="1139901" y="811414"/>
                  </a:lnTo>
                  <a:lnTo>
                    <a:pt x="1149771" y="851773"/>
                  </a:lnTo>
                  <a:lnTo>
                    <a:pt x="1157264" y="892346"/>
                  </a:lnTo>
                  <a:lnTo>
                    <a:pt x="1162308" y="933071"/>
                  </a:lnTo>
                  <a:lnTo>
                    <a:pt x="1164831" y="973886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216734" y="1755533"/>
              <a:ext cx="88900" cy="77470"/>
            </a:xfrm>
            <a:custGeom>
              <a:avLst/>
              <a:gdLst/>
              <a:ahLst/>
              <a:cxnLst/>
              <a:rect l="l" t="t" r="r" b="b"/>
              <a:pathLst>
                <a:path w="88900" h="77469">
                  <a:moveTo>
                    <a:pt x="88887" y="0"/>
                  </a:moveTo>
                  <a:lnTo>
                    <a:pt x="45593" y="76860"/>
                  </a:lnTo>
                  <a:lnTo>
                    <a:pt x="0" y="1346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7161148" y="1272997"/>
            <a:ext cx="5759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 i="1">
                <a:solidFill>
                  <a:srgbClr val="FF0000"/>
                </a:solidFill>
                <a:latin typeface="Arial"/>
                <a:cs typeface="Arial"/>
              </a:rPr>
              <a:t>Intent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2727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Intent</a:t>
            </a:r>
            <a:r>
              <a:rPr dirty="0" spc="15"/>
              <a:t> </a:t>
            </a:r>
            <a:r>
              <a:rPr dirty="0" spc="-10"/>
              <a:t>API	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51" y="422300"/>
            <a:ext cx="547116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latin typeface="Tahoma"/>
                <a:cs typeface="Tahoma"/>
              </a:rPr>
              <a:t>T</a:t>
            </a:r>
            <a:r>
              <a:rPr dirty="0" sz="2000">
                <a:latin typeface="Tahoma"/>
                <a:cs typeface="Tahoma"/>
              </a:rPr>
              <a:t>he </a:t>
            </a:r>
            <a:r>
              <a:rPr dirty="0" sz="2000" spc="-5">
                <a:latin typeface="Tahoma"/>
                <a:cs typeface="Tahoma"/>
              </a:rPr>
              <a:t>Intent </a:t>
            </a:r>
            <a:r>
              <a:rPr dirty="0" sz="2000">
                <a:latin typeface="Tahoma"/>
                <a:cs typeface="Tahoma"/>
              </a:rPr>
              <a:t>API </a:t>
            </a:r>
            <a:r>
              <a:rPr dirty="0" sz="2000" spc="-5">
                <a:latin typeface="Tahoma"/>
                <a:cs typeface="Tahoma"/>
              </a:rPr>
              <a:t>is </a:t>
            </a:r>
            <a:r>
              <a:rPr dirty="0" sz="2000">
                <a:latin typeface="Tahoma"/>
                <a:cs typeface="Tahoma"/>
              </a:rPr>
              <a:t>used </a:t>
            </a:r>
            <a:r>
              <a:rPr dirty="0" sz="2000" spc="-10">
                <a:latin typeface="Tahoma"/>
                <a:cs typeface="Tahoma"/>
              </a:rPr>
              <a:t>for </a:t>
            </a:r>
            <a:r>
              <a:rPr dirty="0" sz="2000">
                <a:latin typeface="Tahoma"/>
                <a:cs typeface="Tahoma"/>
              </a:rPr>
              <a:t>a </a:t>
            </a:r>
            <a:r>
              <a:rPr dirty="0" sz="2000" spc="-5">
                <a:latin typeface="Tahoma"/>
                <a:cs typeface="Tahoma"/>
              </a:rPr>
              <a:t>similar purpose</a:t>
            </a:r>
            <a:r>
              <a:rPr dirty="0" sz="2000" spc="-5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as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51" y="548342"/>
            <a:ext cx="5183505" cy="2042160"/>
          </a:xfrm>
          <a:prstGeom prst="rect">
            <a:avLst/>
          </a:prstGeom>
        </p:spPr>
        <p:txBody>
          <a:bodyPr wrap="square" lIns="0" tIns="1917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dirty="0" sz="2000">
                <a:latin typeface="Tahoma"/>
                <a:cs typeface="Tahoma"/>
              </a:rPr>
              <a:t>passing parameters to a method</a:t>
            </a:r>
            <a:r>
              <a:rPr dirty="0" sz="2000" spc="-13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call</a:t>
            </a:r>
            <a:endParaRPr sz="2000">
              <a:latin typeface="Tahoma"/>
              <a:cs typeface="Tahoma"/>
            </a:endParaRPr>
          </a:p>
          <a:p>
            <a:pPr marL="44450">
              <a:lnSpc>
                <a:spcPct val="100000"/>
              </a:lnSpc>
              <a:spcBef>
                <a:spcPts val="1120"/>
              </a:spcBef>
            </a:pP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Intent intent = new</a:t>
            </a:r>
            <a:r>
              <a:rPr dirty="0" sz="1600" spc="5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Intent(ACTION_VIEW,</a:t>
            </a:r>
            <a:endParaRPr sz="1600">
              <a:latin typeface="Courier New"/>
              <a:cs typeface="Courier New"/>
            </a:endParaRPr>
          </a:p>
          <a:p>
            <a:pPr marL="43815" marR="5080" indent="3295650">
              <a:lnSpc>
                <a:spcPts val="1730"/>
              </a:lnSpc>
              <a:spcBef>
                <a:spcPts val="405"/>
              </a:spcBef>
            </a:pP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data);  intent.putExtra("Today", "July 18,</a:t>
            </a:r>
            <a:r>
              <a:rPr dirty="0" sz="1600" spc="6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2016");</a:t>
            </a:r>
            <a:endParaRPr sz="1600">
              <a:latin typeface="Courier New"/>
              <a:cs typeface="Courier New"/>
            </a:endParaRPr>
          </a:p>
          <a:p>
            <a:pPr marL="43815">
              <a:lnSpc>
                <a:spcPts val="1605"/>
              </a:lnSpc>
            </a:pP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intent.putExtra("Pi",</a:t>
            </a:r>
            <a:r>
              <a:rPr dirty="0" sz="1600" spc="1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3.1416);</a:t>
            </a:r>
            <a:endParaRPr sz="1600">
              <a:latin typeface="Courier New"/>
              <a:cs typeface="Courier New"/>
            </a:endParaRPr>
          </a:p>
          <a:p>
            <a:pPr marL="43815" marR="1348105">
              <a:lnSpc>
                <a:spcPts val="1730"/>
              </a:lnSpc>
              <a:spcBef>
                <a:spcPts val="120"/>
              </a:spcBef>
            </a:pP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intent.putExtra("isHot", true);  intent.putExtra("Answer",</a:t>
            </a:r>
            <a:r>
              <a:rPr dirty="0" sz="1600" spc="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42);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8936" y="2808954"/>
            <a:ext cx="27108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startActivity(intent);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9139" y="3366566"/>
            <a:ext cx="74549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5">
                <a:latin typeface="Tahoma"/>
                <a:cs typeface="Tahoma"/>
              </a:rPr>
              <a:t>v</a:t>
            </a:r>
            <a:r>
              <a:rPr dirty="0" sz="2000">
                <a:latin typeface="Tahoma"/>
                <a:cs typeface="Tahoma"/>
              </a:rPr>
              <a:t>e</a:t>
            </a:r>
            <a:r>
              <a:rPr dirty="0" sz="2000" spc="-5">
                <a:latin typeface="Tahoma"/>
                <a:cs typeface="Tahoma"/>
              </a:rPr>
              <a:t>r</a:t>
            </a:r>
            <a:r>
              <a:rPr dirty="0" sz="2000" spc="5">
                <a:latin typeface="Tahoma"/>
                <a:cs typeface="Tahoma"/>
              </a:rPr>
              <a:t>s</a:t>
            </a:r>
            <a:r>
              <a:rPr dirty="0" sz="2000" spc="-5">
                <a:latin typeface="Tahoma"/>
                <a:cs typeface="Tahoma"/>
              </a:rPr>
              <a:t>us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9139" y="3948674"/>
            <a:ext cx="4907915" cy="488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825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startActivity(ACTION_VIEW, data,</a:t>
            </a:r>
            <a:r>
              <a:rPr dirty="0" sz="1600" spc="5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param1,</a:t>
            </a:r>
            <a:endParaRPr sz="1600">
              <a:latin typeface="Courier New"/>
              <a:cs typeface="Courier New"/>
            </a:endParaRPr>
          </a:p>
          <a:p>
            <a:pPr marL="1720850">
              <a:lnSpc>
                <a:spcPts val="1825"/>
              </a:lnSpc>
            </a:pPr>
            <a:r>
              <a:rPr dirty="0" sz="1600" spc="-5" b="1">
                <a:latin typeface="Courier New"/>
                <a:cs typeface="Courier New"/>
              </a:rPr>
              <a:t>param2, param3,</a:t>
            </a:r>
            <a:r>
              <a:rPr dirty="0" sz="1600" spc="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param4);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2727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Intent</a:t>
            </a:r>
            <a:r>
              <a:rPr dirty="0" spc="15"/>
              <a:t> </a:t>
            </a:r>
            <a:r>
              <a:rPr dirty="0" spc="-10"/>
              <a:t>API	</a:t>
            </a:r>
          </a:p>
        </p:txBody>
      </p:sp>
      <p:sp>
        <p:nvSpPr>
          <p:cNvPr id="8" name="object 8"/>
          <p:cNvSpPr/>
          <p:nvPr/>
        </p:nvSpPr>
        <p:spPr>
          <a:xfrm>
            <a:off x="5716523" y="493776"/>
            <a:ext cx="3305555" cy="2177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34542" y="2304719"/>
            <a:ext cx="469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Tahoma"/>
                <a:cs typeface="Tahoma"/>
              </a:rPr>
              <a:t>A</a:t>
            </a:r>
            <a:r>
              <a:rPr dirty="0" sz="1800" spc="-10" b="1">
                <a:latin typeface="Tahoma"/>
                <a:cs typeface="Tahoma"/>
              </a:rPr>
              <a:t>p</a:t>
            </a:r>
            <a:r>
              <a:rPr dirty="0" sz="1800" spc="-5" b="1">
                <a:latin typeface="Tahoma"/>
                <a:cs typeface="Tahoma"/>
              </a:rPr>
              <a:t>p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32347" y="594359"/>
            <a:ext cx="1287767" cy="5273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088291" y="721855"/>
            <a:ext cx="7766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Activity</a:t>
            </a:r>
            <a:r>
              <a:rPr dirty="0" baseline="-21604" sz="1350" spc="-15" b="1">
                <a:latin typeface="Arial"/>
                <a:cs typeface="Arial"/>
              </a:rPr>
              <a:t>1</a:t>
            </a:r>
            <a:endParaRPr baseline="-21604" sz="13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32192" y="1841004"/>
            <a:ext cx="1261872" cy="5013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874216" y="1955812"/>
            <a:ext cx="7766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Activity</a:t>
            </a:r>
            <a:r>
              <a:rPr dirty="0" baseline="-21604" sz="1350" spc="-1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baseline="-21604" sz="13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087971" y="848474"/>
            <a:ext cx="1227455" cy="993775"/>
            <a:chOff x="7087971" y="848474"/>
            <a:chExt cx="1227455" cy="993775"/>
          </a:xfrm>
        </p:grpSpPr>
        <p:sp>
          <p:nvSpPr>
            <p:cNvPr id="15" name="object 15"/>
            <p:cNvSpPr/>
            <p:nvPr/>
          </p:nvSpPr>
          <p:spPr>
            <a:xfrm>
              <a:off x="7097496" y="857999"/>
              <a:ext cx="1165225" cy="974090"/>
            </a:xfrm>
            <a:custGeom>
              <a:avLst/>
              <a:gdLst/>
              <a:ahLst/>
              <a:cxnLst/>
              <a:rect l="l" t="t" r="r" b="b"/>
              <a:pathLst>
                <a:path w="1165225" h="974089">
                  <a:moveTo>
                    <a:pt x="0" y="0"/>
                  </a:moveTo>
                  <a:lnTo>
                    <a:pt x="47904" y="1109"/>
                  </a:lnTo>
                  <a:lnTo>
                    <a:pt x="95735" y="4397"/>
                  </a:lnTo>
                  <a:lnTo>
                    <a:pt x="143423" y="9802"/>
                  </a:lnTo>
                  <a:lnTo>
                    <a:pt x="190895" y="17263"/>
                  </a:lnTo>
                  <a:lnTo>
                    <a:pt x="238078" y="26718"/>
                  </a:lnTo>
                  <a:lnTo>
                    <a:pt x="284902" y="38106"/>
                  </a:lnTo>
                  <a:lnTo>
                    <a:pt x="331293" y="51365"/>
                  </a:lnTo>
                  <a:lnTo>
                    <a:pt x="377179" y="66434"/>
                  </a:lnTo>
                  <a:lnTo>
                    <a:pt x="422490" y="83252"/>
                  </a:lnTo>
                  <a:lnTo>
                    <a:pt x="467152" y="101757"/>
                  </a:lnTo>
                  <a:lnTo>
                    <a:pt x="511094" y="121887"/>
                  </a:lnTo>
                  <a:lnTo>
                    <a:pt x="554243" y="143582"/>
                  </a:lnTo>
                  <a:lnTo>
                    <a:pt x="596528" y="166780"/>
                  </a:lnTo>
                  <a:lnTo>
                    <a:pt x="637876" y="191419"/>
                  </a:lnTo>
                  <a:lnTo>
                    <a:pt x="678216" y="217438"/>
                  </a:lnTo>
                  <a:lnTo>
                    <a:pt x="717476" y="244776"/>
                  </a:lnTo>
                  <a:lnTo>
                    <a:pt x="755583" y="273372"/>
                  </a:lnTo>
                  <a:lnTo>
                    <a:pt x="792465" y="303163"/>
                  </a:lnTo>
                  <a:lnTo>
                    <a:pt x="828051" y="334088"/>
                  </a:lnTo>
                  <a:lnTo>
                    <a:pt x="862268" y="366087"/>
                  </a:lnTo>
                  <a:lnTo>
                    <a:pt x="895045" y="399097"/>
                  </a:lnTo>
                  <a:lnTo>
                    <a:pt x="926308" y="433058"/>
                  </a:lnTo>
                  <a:lnTo>
                    <a:pt x="955987" y="467907"/>
                  </a:lnTo>
                  <a:lnTo>
                    <a:pt x="984010" y="503584"/>
                  </a:lnTo>
                  <a:lnTo>
                    <a:pt x="1010303" y="540026"/>
                  </a:lnTo>
                  <a:lnTo>
                    <a:pt x="1034796" y="577174"/>
                  </a:lnTo>
                  <a:lnTo>
                    <a:pt x="1057416" y="614964"/>
                  </a:lnTo>
                  <a:lnTo>
                    <a:pt x="1078091" y="653336"/>
                  </a:lnTo>
                  <a:lnTo>
                    <a:pt x="1096749" y="692228"/>
                  </a:lnTo>
                  <a:lnTo>
                    <a:pt x="1113318" y="731580"/>
                  </a:lnTo>
                  <a:lnTo>
                    <a:pt x="1127726" y="771329"/>
                  </a:lnTo>
                  <a:lnTo>
                    <a:pt x="1139901" y="811414"/>
                  </a:lnTo>
                  <a:lnTo>
                    <a:pt x="1149771" y="851773"/>
                  </a:lnTo>
                  <a:lnTo>
                    <a:pt x="1157264" y="892346"/>
                  </a:lnTo>
                  <a:lnTo>
                    <a:pt x="1162308" y="933071"/>
                  </a:lnTo>
                  <a:lnTo>
                    <a:pt x="1164831" y="973886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216734" y="1755533"/>
              <a:ext cx="88900" cy="77470"/>
            </a:xfrm>
            <a:custGeom>
              <a:avLst/>
              <a:gdLst/>
              <a:ahLst/>
              <a:cxnLst/>
              <a:rect l="l" t="t" r="r" b="b"/>
              <a:pathLst>
                <a:path w="88900" h="77469">
                  <a:moveTo>
                    <a:pt x="88887" y="0"/>
                  </a:moveTo>
                  <a:lnTo>
                    <a:pt x="45593" y="76860"/>
                  </a:lnTo>
                  <a:lnTo>
                    <a:pt x="0" y="1346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7161148" y="1272997"/>
            <a:ext cx="5759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 i="1">
                <a:solidFill>
                  <a:srgbClr val="FF0000"/>
                </a:solidFill>
                <a:latin typeface="Arial"/>
                <a:cs typeface="Arial"/>
              </a:rPr>
              <a:t>Intent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184903" y="2214372"/>
            <a:ext cx="3313429" cy="1588135"/>
            <a:chOff x="4184903" y="2214372"/>
            <a:chExt cx="3313429" cy="1588135"/>
          </a:xfrm>
        </p:grpSpPr>
        <p:sp>
          <p:nvSpPr>
            <p:cNvPr id="19" name="object 19"/>
            <p:cNvSpPr/>
            <p:nvPr/>
          </p:nvSpPr>
          <p:spPr>
            <a:xfrm>
              <a:off x="4184903" y="2214372"/>
              <a:ext cx="3270504" cy="150571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230623" y="2941320"/>
              <a:ext cx="3267455" cy="8610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214977" y="2246757"/>
              <a:ext cx="1160145" cy="738505"/>
            </a:xfrm>
            <a:custGeom>
              <a:avLst/>
              <a:gdLst/>
              <a:ahLst/>
              <a:cxnLst/>
              <a:rect l="l" t="t" r="r" b="b"/>
              <a:pathLst>
                <a:path w="1160145" h="738505">
                  <a:moveTo>
                    <a:pt x="1159738" y="738136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4234573" y="2987039"/>
            <a:ext cx="3134995" cy="646430"/>
          </a:xfrm>
          <a:prstGeom prst="rect">
            <a:avLst/>
          </a:prstGeom>
          <a:solidFill>
            <a:srgbClr val="EFFDFF"/>
          </a:solidFill>
          <a:ln w="12700">
            <a:solidFill>
              <a:srgbClr val="000000"/>
            </a:solidFill>
          </a:ln>
        </p:spPr>
        <p:txBody>
          <a:bodyPr wrap="square" lIns="0" tIns="56515" rIns="0" bIns="0" rtlCol="0" vert="horz">
            <a:spAutoFit/>
          </a:bodyPr>
          <a:lstStyle/>
          <a:p>
            <a:pPr marL="370205" marR="151765" indent="-210820">
              <a:lnSpc>
                <a:spcPts val="2160"/>
              </a:lnSpc>
              <a:spcBef>
                <a:spcPts val="445"/>
              </a:spcBef>
            </a:pPr>
            <a:r>
              <a:rPr dirty="0" sz="1900" spc="-50" i="1">
                <a:latin typeface="Tahoma"/>
                <a:cs typeface="Tahoma"/>
              </a:rPr>
              <a:t>Senders </a:t>
            </a:r>
            <a:r>
              <a:rPr dirty="0" sz="1900" spc="-55" i="1">
                <a:latin typeface="Tahoma"/>
                <a:cs typeface="Tahoma"/>
              </a:rPr>
              <a:t>use </a:t>
            </a:r>
            <a:r>
              <a:rPr dirty="0" sz="1900" spc="-50" i="1">
                <a:latin typeface="Tahoma"/>
                <a:cs typeface="Tahoma"/>
              </a:rPr>
              <a:t>setter </a:t>
            </a:r>
            <a:r>
              <a:rPr dirty="0" sz="1900" spc="-60" i="1">
                <a:latin typeface="Tahoma"/>
                <a:cs typeface="Tahoma"/>
              </a:rPr>
              <a:t>methods  </a:t>
            </a:r>
            <a:r>
              <a:rPr dirty="0" sz="1900" spc="-50" i="1">
                <a:latin typeface="Tahoma"/>
                <a:cs typeface="Tahoma"/>
              </a:rPr>
              <a:t>to </a:t>
            </a:r>
            <a:r>
              <a:rPr dirty="0" sz="1900" spc="-55" i="1">
                <a:latin typeface="Tahoma"/>
                <a:cs typeface="Tahoma"/>
              </a:rPr>
              <a:t>populate </a:t>
            </a:r>
            <a:r>
              <a:rPr dirty="0" sz="1900" spc="-45" i="1">
                <a:latin typeface="Tahoma"/>
                <a:cs typeface="Tahoma"/>
              </a:rPr>
              <a:t>intent</a:t>
            </a:r>
            <a:r>
              <a:rPr dirty="0" sz="1900" i="1">
                <a:latin typeface="Tahoma"/>
                <a:cs typeface="Tahoma"/>
              </a:rPr>
              <a:t> </a:t>
            </a:r>
            <a:r>
              <a:rPr dirty="0" sz="1900" spc="-45" i="1">
                <a:latin typeface="Tahoma"/>
                <a:cs typeface="Tahoma"/>
              </a:rPr>
              <a:t>fields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51" y="422300"/>
            <a:ext cx="547116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latin typeface="Tahoma"/>
                <a:cs typeface="Tahoma"/>
              </a:rPr>
              <a:t>T</a:t>
            </a:r>
            <a:r>
              <a:rPr dirty="0" sz="2000">
                <a:latin typeface="Tahoma"/>
                <a:cs typeface="Tahoma"/>
              </a:rPr>
              <a:t>he </a:t>
            </a:r>
            <a:r>
              <a:rPr dirty="0" sz="2000" spc="-5">
                <a:latin typeface="Tahoma"/>
                <a:cs typeface="Tahoma"/>
              </a:rPr>
              <a:t>Intent </a:t>
            </a:r>
            <a:r>
              <a:rPr dirty="0" sz="2000">
                <a:latin typeface="Tahoma"/>
                <a:cs typeface="Tahoma"/>
              </a:rPr>
              <a:t>API </a:t>
            </a:r>
            <a:r>
              <a:rPr dirty="0" sz="2000" spc="-5">
                <a:latin typeface="Tahoma"/>
                <a:cs typeface="Tahoma"/>
              </a:rPr>
              <a:t>is </a:t>
            </a:r>
            <a:r>
              <a:rPr dirty="0" sz="2000">
                <a:latin typeface="Tahoma"/>
                <a:cs typeface="Tahoma"/>
              </a:rPr>
              <a:t>used </a:t>
            </a:r>
            <a:r>
              <a:rPr dirty="0" sz="2000" spc="-10">
                <a:latin typeface="Tahoma"/>
                <a:cs typeface="Tahoma"/>
              </a:rPr>
              <a:t>for </a:t>
            </a:r>
            <a:r>
              <a:rPr dirty="0" sz="2000">
                <a:latin typeface="Tahoma"/>
                <a:cs typeface="Tahoma"/>
              </a:rPr>
              <a:t>a </a:t>
            </a:r>
            <a:r>
              <a:rPr dirty="0" sz="2000" spc="-5">
                <a:latin typeface="Tahoma"/>
                <a:cs typeface="Tahoma"/>
              </a:rPr>
              <a:t>similar purpose</a:t>
            </a:r>
            <a:r>
              <a:rPr dirty="0" sz="2000" spc="-5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as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51" y="548342"/>
            <a:ext cx="5183505" cy="2042160"/>
          </a:xfrm>
          <a:prstGeom prst="rect">
            <a:avLst/>
          </a:prstGeom>
        </p:spPr>
        <p:txBody>
          <a:bodyPr wrap="square" lIns="0" tIns="1917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dirty="0" sz="2000">
                <a:latin typeface="Tahoma"/>
                <a:cs typeface="Tahoma"/>
              </a:rPr>
              <a:t>passing parameters to a method</a:t>
            </a:r>
            <a:r>
              <a:rPr dirty="0" sz="2000" spc="-13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call</a:t>
            </a:r>
            <a:endParaRPr sz="2000">
              <a:latin typeface="Tahoma"/>
              <a:cs typeface="Tahoma"/>
            </a:endParaRPr>
          </a:p>
          <a:p>
            <a:pPr marL="44450">
              <a:lnSpc>
                <a:spcPct val="100000"/>
              </a:lnSpc>
              <a:spcBef>
                <a:spcPts val="1120"/>
              </a:spcBef>
            </a:pPr>
            <a:r>
              <a:rPr dirty="0" sz="1600" spc="-5" b="1">
                <a:latin typeface="Courier New"/>
                <a:cs typeface="Courier New"/>
              </a:rPr>
              <a:t>Intent intent = new</a:t>
            </a:r>
            <a:r>
              <a:rPr dirty="0" sz="1600" spc="5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Intent(ACTION_VIEW,</a:t>
            </a:r>
            <a:endParaRPr sz="1600">
              <a:latin typeface="Courier New"/>
              <a:cs typeface="Courier New"/>
            </a:endParaRPr>
          </a:p>
          <a:p>
            <a:pPr marL="43815" marR="5080" indent="3295650">
              <a:lnSpc>
                <a:spcPts val="1730"/>
              </a:lnSpc>
              <a:spcBef>
                <a:spcPts val="405"/>
              </a:spcBef>
            </a:pPr>
            <a:r>
              <a:rPr dirty="0" sz="1600" spc="-5" b="1">
                <a:latin typeface="Courier New"/>
                <a:cs typeface="Courier New"/>
              </a:rPr>
              <a:t>data);  intent.putExtra("Today", "July 18,</a:t>
            </a:r>
            <a:r>
              <a:rPr dirty="0" sz="1600" spc="6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2016");</a:t>
            </a:r>
            <a:endParaRPr sz="1600">
              <a:latin typeface="Courier New"/>
              <a:cs typeface="Courier New"/>
            </a:endParaRPr>
          </a:p>
          <a:p>
            <a:pPr marL="43815">
              <a:lnSpc>
                <a:spcPts val="1605"/>
              </a:lnSpc>
            </a:pPr>
            <a:r>
              <a:rPr dirty="0" sz="1600" spc="-5" b="1">
                <a:latin typeface="Courier New"/>
                <a:cs typeface="Courier New"/>
              </a:rPr>
              <a:t>intent.putExtra("Pi",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3.1416);</a:t>
            </a:r>
            <a:endParaRPr sz="1600">
              <a:latin typeface="Courier New"/>
              <a:cs typeface="Courier New"/>
            </a:endParaRPr>
          </a:p>
          <a:p>
            <a:pPr marL="43815" marR="1348105">
              <a:lnSpc>
                <a:spcPts val="1730"/>
              </a:lnSpc>
              <a:spcBef>
                <a:spcPts val="120"/>
              </a:spcBef>
            </a:pPr>
            <a:r>
              <a:rPr dirty="0" sz="1600" spc="-5" b="1">
                <a:latin typeface="Courier New"/>
                <a:cs typeface="Courier New"/>
              </a:rPr>
              <a:t>intent.putExtra("isHot", true);  intent.putExtra("Answer",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42);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8936" y="2808954"/>
            <a:ext cx="27108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startActivity(intent);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9139" y="3366566"/>
            <a:ext cx="74549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5">
                <a:latin typeface="Tahoma"/>
                <a:cs typeface="Tahoma"/>
              </a:rPr>
              <a:t>v</a:t>
            </a:r>
            <a:r>
              <a:rPr dirty="0" sz="2000">
                <a:latin typeface="Tahoma"/>
                <a:cs typeface="Tahoma"/>
              </a:rPr>
              <a:t>e</a:t>
            </a:r>
            <a:r>
              <a:rPr dirty="0" sz="2000" spc="-5">
                <a:latin typeface="Tahoma"/>
                <a:cs typeface="Tahoma"/>
              </a:rPr>
              <a:t>r</a:t>
            </a:r>
            <a:r>
              <a:rPr dirty="0" sz="2000" spc="5">
                <a:latin typeface="Tahoma"/>
                <a:cs typeface="Tahoma"/>
              </a:rPr>
              <a:t>s</a:t>
            </a:r>
            <a:r>
              <a:rPr dirty="0" sz="2000" spc="-5">
                <a:latin typeface="Tahoma"/>
                <a:cs typeface="Tahoma"/>
              </a:rPr>
              <a:t>us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9139" y="3948674"/>
            <a:ext cx="4907915" cy="488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825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startActivity(ACTION_VIEW, data,</a:t>
            </a:r>
            <a:r>
              <a:rPr dirty="0" sz="1600" spc="5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param1,</a:t>
            </a:r>
            <a:endParaRPr sz="1600">
              <a:latin typeface="Courier New"/>
              <a:cs typeface="Courier New"/>
            </a:endParaRPr>
          </a:p>
          <a:p>
            <a:pPr marL="1720850">
              <a:lnSpc>
                <a:spcPts val="1825"/>
              </a:lnSpc>
            </a:pPr>
            <a:r>
              <a:rPr dirty="0" sz="1600" spc="-5" b="1">
                <a:latin typeface="Courier New"/>
                <a:cs typeface="Courier New"/>
              </a:rPr>
              <a:t>param2, param3,</a:t>
            </a:r>
            <a:r>
              <a:rPr dirty="0" sz="1600" spc="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param4);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2727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Intent</a:t>
            </a:r>
            <a:r>
              <a:rPr dirty="0" spc="15"/>
              <a:t> </a:t>
            </a:r>
            <a:r>
              <a:rPr dirty="0" spc="-10"/>
              <a:t>API	</a:t>
            </a:r>
          </a:p>
        </p:txBody>
      </p:sp>
      <p:sp>
        <p:nvSpPr>
          <p:cNvPr id="8" name="object 8"/>
          <p:cNvSpPr/>
          <p:nvPr/>
        </p:nvSpPr>
        <p:spPr>
          <a:xfrm>
            <a:off x="5716523" y="493776"/>
            <a:ext cx="3305555" cy="2177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34542" y="2304719"/>
            <a:ext cx="469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Tahoma"/>
                <a:cs typeface="Tahoma"/>
              </a:rPr>
              <a:t>A</a:t>
            </a:r>
            <a:r>
              <a:rPr dirty="0" sz="1800" spc="-10" b="1">
                <a:latin typeface="Tahoma"/>
                <a:cs typeface="Tahoma"/>
              </a:rPr>
              <a:t>p</a:t>
            </a:r>
            <a:r>
              <a:rPr dirty="0" sz="1800" spc="-5" b="1">
                <a:latin typeface="Tahoma"/>
                <a:cs typeface="Tahoma"/>
              </a:rPr>
              <a:t>p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32347" y="594359"/>
            <a:ext cx="1287767" cy="5273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088291" y="721855"/>
            <a:ext cx="7766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Activity</a:t>
            </a:r>
            <a:r>
              <a:rPr dirty="0" baseline="-21604" sz="1350" spc="-15" b="1">
                <a:latin typeface="Arial"/>
                <a:cs typeface="Arial"/>
              </a:rPr>
              <a:t>1</a:t>
            </a:r>
            <a:endParaRPr baseline="-21604" sz="13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32192" y="1841004"/>
            <a:ext cx="1261872" cy="5013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874216" y="1955812"/>
            <a:ext cx="7766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Activity</a:t>
            </a:r>
            <a:r>
              <a:rPr dirty="0" baseline="-21604" sz="1350" spc="-1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baseline="-21604" sz="13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087971" y="848474"/>
            <a:ext cx="1227455" cy="993775"/>
            <a:chOff x="7087971" y="848474"/>
            <a:chExt cx="1227455" cy="993775"/>
          </a:xfrm>
        </p:grpSpPr>
        <p:sp>
          <p:nvSpPr>
            <p:cNvPr id="15" name="object 15"/>
            <p:cNvSpPr/>
            <p:nvPr/>
          </p:nvSpPr>
          <p:spPr>
            <a:xfrm>
              <a:off x="7097496" y="857999"/>
              <a:ext cx="1165225" cy="974090"/>
            </a:xfrm>
            <a:custGeom>
              <a:avLst/>
              <a:gdLst/>
              <a:ahLst/>
              <a:cxnLst/>
              <a:rect l="l" t="t" r="r" b="b"/>
              <a:pathLst>
                <a:path w="1165225" h="974089">
                  <a:moveTo>
                    <a:pt x="0" y="0"/>
                  </a:moveTo>
                  <a:lnTo>
                    <a:pt x="47904" y="1109"/>
                  </a:lnTo>
                  <a:lnTo>
                    <a:pt x="95735" y="4397"/>
                  </a:lnTo>
                  <a:lnTo>
                    <a:pt x="143423" y="9802"/>
                  </a:lnTo>
                  <a:lnTo>
                    <a:pt x="190895" y="17263"/>
                  </a:lnTo>
                  <a:lnTo>
                    <a:pt x="238078" y="26718"/>
                  </a:lnTo>
                  <a:lnTo>
                    <a:pt x="284902" y="38106"/>
                  </a:lnTo>
                  <a:lnTo>
                    <a:pt x="331293" y="51365"/>
                  </a:lnTo>
                  <a:lnTo>
                    <a:pt x="377179" y="66434"/>
                  </a:lnTo>
                  <a:lnTo>
                    <a:pt x="422490" y="83252"/>
                  </a:lnTo>
                  <a:lnTo>
                    <a:pt x="467152" y="101757"/>
                  </a:lnTo>
                  <a:lnTo>
                    <a:pt x="511094" y="121887"/>
                  </a:lnTo>
                  <a:lnTo>
                    <a:pt x="554243" y="143582"/>
                  </a:lnTo>
                  <a:lnTo>
                    <a:pt x="596528" y="166780"/>
                  </a:lnTo>
                  <a:lnTo>
                    <a:pt x="637876" y="191419"/>
                  </a:lnTo>
                  <a:lnTo>
                    <a:pt x="678216" y="217438"/>
                  </a:lnTo>
                  <a:lnTo>
                    <a:pt x="717476" y="244776"/>
                  </a:lnTo>
                  <a:lnTo>
                    <a:pt x="755583" y="273372"/>
                  </a:lnTo>
                  <a:lnTo>
                    <a:pt x="792465" y="303163"/>
                  </a:lnTo>
                  <a:lnTo>
                    <a:pt x="828051" y="334088"/>
                  </a:lnTo>
                  <a:lnTo>
                    <a:pt x="862268" y="366087"/>
                  </a:lnTo>
                  <a:lnTo>
                    <a:pt x="895045" y="399097"/>
                  </a:lnTo>
                  <a:lnTo>
                    <a:pt x="926308" y="433058"/>
                  </a:lnTo>
                  <a:lnTo>
                    <a:pt x="955987" y="467907"/>
                  </a:lnTo>
                  <a:lnTo>
                    <a:pt x="984010" y="503584"/>
                  </a:lnTo>
                  <a:lnTo>
                    <a:pt x="1010303" y="540026"/>
                  </a:lnTo>
                  <a:lnTo>
                    <a:pt x="1034796" y="577174"/>
                  </a:lnTo>
                  <a:lnTo>
                    <a:pt x="1057416" y="614964"/>
                  </a:lnTo>
                  <a:lnTo>
                    <a:pt x="1078091" y="653336"/>
                  </a:lnTo>
                  <a:lnTo>
                    <a:pt x="1096749" y="692228"/>
                  </a:lnTo>
                  <a:lnTo>
                    <a:pt x="1113318" y="731580"/>
                  </a:lnTo>
                  <a:lnTo>
                    <a:pt x="1127726" y="771329"/>
                  </a:lnTo>
                  <a:lnTo>
                    <a:pt x="1139901" y="811414"/>
                  </a:lnTo>
                  <a:lnTo>
                    <a:pt x="1149771" y="851773"/>
                  </a:lnTo>
                  <a:lnTo>
                    <a:pt x="1157264" y="892346"/>
                  </a:lnTo>
                  <a:lnTo>
                    <a:pt x="1162308" y="933071"/>
                  </a:lnTo>
                  <a:lnTo>
                    <a:pt x="1164831" y="973886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216734" y="1755533"/>
              <a:ext cx="88900" cy="77470"/>
            </a:xfrm>
            <a:custGeom>
              <a:avLst/>
              <a:gdLst/>
              <a:ahLst/>
              <a:cxnLst/>
              <a:rect l="l" t="t" r="r" b="b"/>
              <a:pathLst>
                <a:path w="88900" h="77469">
                  <a:moveTo>
                    <a:pt x="88887" y="0"/>
                  </a:moveTo>
                  <a:lnTo>
                    <a:pt x="45593" y="76860"/>
                  </a:lnTo>
                  <a:lnTo>
                    <a:pt x="0" y="1346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7161148" y="1272997"/>
            <a:ext cx="5759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 i="1">
                <a:solidFill>
                  <a:srgbClr val="FF0000"/>
                </a:solidFill>
                <a:latin typeface="Arial"/>
                <a:cs typeface="Arial"/>
              </a:rPr>
              <a:t>Intent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073907" y="2936748"/>
            <a:ext cx="4959350" cy="861060"/>
            <a:chOff x="3073907" y="2936748"/>
            <a:chExt cx="4959350" cy="861060"/>
          </a:xfrm>
        </p:grpSpPr>
        <p:sp>
          <p:nvSpPr>
            <p:cNvPr id="19" name="object 19"/>
            <p:cNvSpPr/>
            <p:nvPr/>
          </p:nvSpPr>
          <p:spPr>
            <a:xfrm>
              <a:off x="3073907" y="2947416"/>
              <a:ext cx="4890516" cy="7680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786883" y="2936748"/>
              <a:ext cx="3246119" cy="8610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101911" y="2980715"/>
              <a:ext cx="1724025" cy="387350"/>
            </a:xfrm>
            <a:custGeom>
              <a:avLst/>
              <a:gdLst/>
              <a:ahLst/>
              <a:cxnLst/>
              <a:rect l="l" t="t" r="r" b="b"/>
              <a:pathLst>
                <a:path w="1724025" h="387350">
                  <a:moveTo>
                    <a:pt x="1724025" y="38700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4819789" y="2982163"/>
            <a:ext cx="3058795" cy="646430"/>
          </a:xfrm>
          <a:prstGeom prst="rect">
            <a:avLst/>
          </a:prstGeom>
          <a:solidFill>
            <a:srgbClr val="EFFDFF"/>
          </a:solidFill>
          <a:ln w="12700">
            <a:solidFill>
              <a:srgbClr val="000000"/>
            </a:solidFill>
          </a:ln>
        </p:spPr>
        <p:txBody>
          <a:bodyPr wrap="square" lIns="0" tIns="56515" rIns="0" bIns="0" rtlCol="0" vert="horz">
            <a:spAutoFit/>
          </a:bodyPr>
          <a:lstStyle/>
          <a:p>
            <a:pPr marL="233045" marR="123189" indent="-102235">
              <a:lnSpc>
                <a:spcPts val="2160"/>
              </a:lnSpc>
              <a:spcBef>
                <a:spcPts val="445"/>
              </a:spcBef>
            </a:pPr>
            <a:r>
              <a:rPr dirty="0" sz="1900" spc="-55" i="1">
                <a:latin typeface="Tahoma"/>
                <a:cs typeface="Tahoma"/>
              </a:rPr>
              <a:t>The </a:t>
            </a:r>
            <a:r>
              <a:rPr dirty="0" sz="1900" spc="-45" i="1">
                <a:latin typeface="Tahoma"/>
                <a:cs typeface="Tahoma"/>
              </a:rPr>
              <a:t>intent </a:t>
            </a:r>
            <a:r>
              <a:rPr dirty="0" sz="1900" spc="-55" i="1">
                <a:latin typeface="Tahoma"/>
                <a:cs typeface="Tahoma"/>
              </a:rPr>
              <a:t>can then be </a:t>
            </a:r>
            <a:r>
              <a:rPr dirty="0" sz="1900" spc="-50" i="1">
                <a:latin typeface="Tahoma"/>
                <a:cs typeface="Tahoma"/>
              </a:rPr>
              <a:t>sent  to the desired</a:t>
            </a:r>
            <a:r>
              <a:rPr dirty="0" sz="1900" spc="-20" i="1">
                <a:latin typeface="Tahoma"/>
                <a:cs typeface="Tahoma"/>
              </a:rPr>
              <a:t> </a:t>
            </a:r>
            <a:r>
              <a:rPr dirty="0" sz="1900" spc="-60" i="1">
                <a:latin typeface="Tahoma"/>
                <a:cs typeface="Tahoma"/>
              </a:rPr>
              <a:t>component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3983" y="4690871"/>
            <a:ext cx="7869935" cy="419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751" y="422300"/>
            <a:ext cx="547116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latin typeface="Tahoma"/>
                <a:cs typeface="Tahoma"/>
              </a:rPr>
              <a:t>T</a:t>
            </a:r>
            <a:r>
              <a:rPr dirty="0" sz="2000">
                <a:latin typeface="Tahoma"/>
                <a:cs typeface="Tahoma"/>
              </a:rPr>
              <a:t>he </a:t>
            </a:r>
            <a:r>
              <a:rPr dirty="0" sz="2000" spc="-5">
                <a:latin typeface="Tahoma"/>
                <a:cs typeface="Tahoma"/>
              </a:rPr>
              <a:t>Intent </a:t>
            </a:r>
            <a:r>
              <a:rPr dirty="0" sz="2000">
                <a:latin typeface="Tahoma"/>
                <a:cs typeface="Tahoma"/>
              </a:rPr>
              <a:t>API </a:t>
            </a:r>
            <a:r>
              <a:rPr dirty="0" sz="2000" spc="-5">
                <a:latin typeface="Tahoma"/>
                <a:cs typeface="Tahoma"/>
              </a:rPr>
              <a:t>is </a:t>
            </a:r>
            <a:r>
              <a:rPr dirty="0" sz="2000">
                <a:latin typeface="Tahoma"/>
                <a:cs typeface="Tahoma"/>
              </a:rPr>
              <a:t>used </a:t>
            </a:r>
            <a:r>
              <a:rPr dirty="0" sz="2000" spc="-10">
                <a:latin typeface="Tahoma"/>
                <a:cs typeface="Tahoma"/>
              </a:rPr>
              <a:t>for </a:t>
            </a:r>
            <a:r>
              <a:rPr dirty="0" sz="2000">
                <a:latin typeface="Tahoma"/>
                <a:cs typeface="Tahoma"/>
              </a:rPr>
              <a:t>a </a:t>
            </a:r>
            <a:r>
              <a:rPr dirty="0" sz="2000" spc="-5">
                <a:latin typeface="Tahoma"/>
                <a:cs typeface="Tahoma"/>
              </a:rPr>
              <a:t>similar purpose</a:t>
            </a:r>
            <a:r>
              <a:rPr dirty="0" sz="2000" spc="-5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as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351" y="548342"/>
            <a:ext cx="5183505" cy="2042160"/>
          </a:xfrm>
          <a:prstGeom prst="rect">
            <a:avLst/>
          </a:prstGeom>
        </p:spPr>
        <p:txBody>
          <a:bodyPr wrap="square" lIns="0" tIns="1917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dirty="0" sz="2000">
                <a:latin typeface="Tahoma"/>
                <a:cs typeface="Tahoma"/>
              </a:rPr>
              <a:t>passing parameters to a method</a:t>
            </a:r>
            <a:r>
              <a:rPr dirty="0" sz="2000" spc="-13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call</a:t>
            </a:r>
            <a:endParaRPr sz="2000">
              <a:latin typeface="Tahoma"/>
              <a:cs typeface="Tahoma"/>
            </a:endParaRPr>
          </a:p>
          <a:p>
            <a:pPr marL="44450">
              <a:lnSpc>
                <a:spcPct val="100000"/>
              </a:lnSpc>
              <a:spcBef>
                <a:spcPts val="1120"/>
              </a:spcBef>
            </a:pPr>
            <a:r>
              <a:rPr dirty="0" sz="1600" spc="-5" b="1">
                <a:latin typeface="Courier New"/>
                <a:cs typeface="Courier New"/>
              </a:rPr>
              <a:t>Intent intent = new</a:t>
            </a:r>
            <a:r>
              <a:rPr dirty="0" sz="1600" spc="5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Intent(ACTION_VIEW,</a:t>
            </a:r>
            <a:endParaRPr sz="1600">
              <a:latin typeface="Courier New"/>
              <a:cs typeface="Courier New"/>
            </a:endParaRPr>
          </a:p>
          <a:p>
            <a:pPr marL="43815" marR="5080" indent="3295650">
              <a:lnSpc>
                <a:spcPts val="1730"/>
              </a:lnSpc>
              <a:spcBef>
                <a:spcPts val="405"/>
              </a:spcBef>
            </a:pPr>
            <a:r>
              <a:rPr dirty="0" sz="1600" spc="-5" b="1">
                <a:latin typeface="Courier New"/>
                <a:cs typeface="Courier New"/>
              </a:rPr>
              <a:t>data);  intent.putExtra("Today", "July 18,</a:t>
            </a:r>
            <a:r>
              <a:rPr dirty="0" sz="1600" spc="6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2016");</a:t>
            </a:r>
            <a:endParaRPr sz="1600">
              <a:latin typeface="Courier New"/>
              <a:cs typeface="Courier New"/>
            </a:endParaRPr>
          </a:p>
          <a:p>
            <a:pPr marL="43815">
              <a:lnSpc>
                <a:spcPts val="1605"/>
              </a:lnSpc>
            </a:pPr>
            <a:r>
              <a:rPr dirty="0" sz="1600" spc="-5" b="1">
                <a:latin typeface="Courier New"/>
                <a:cs typeface="Courier New"/>
              </a:rPr>
              <a:t>intent.putExtra("Pi",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3.1416);</a:t>
            </a:r>
            <a:endParaRPr sz="1600">
              <a:latin typeface="Courier New"/>
              <a:cs typeface="Courier New"/>
            </a:endParaRPr>
          </a:p>
          <a:p>
            <a:pPr marL="43815" marR="1348105">
              <a:lnSpc>
                <a:spcPts val="1730"/>
              </a:lnSpc>
              <a:spcBef>
                <a:spcPts val="120"/>
              </a:spcBef>
            </a:pPr>
            <a:r>
              <a:rPr dirty="0" sz="1600" spc="-5" b="1">
                <a:latin typeface="Courier New"/>
                <a:cs typeface="Courier New"/>
              </a:rPr>
              <a:t>intent.putExtra("isHot", true);  intent.putExtra("Answer",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42);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8936" y="2808954"/>
            <a:ext cx="27108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startActivity(intent);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9139" y="3366566"/>
            <a:ext cx="74549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5">
                <a:latin typeface="Tahoma"/>
                <a:cs typeface="Tahoma"/>
              </a:rPr>
              <a:t>v</a:t>
            </a:r>
            <a:r>
              <a:rPr dirty="0" sz="2000">
                <a:latin typeface="Tahoma"/>
                <a:cs typeface="Tahoma"/>
              </a:rPr>
              <a:t>e</a:t>
            </a:r>
            <a:r>
              <a:rPr dirty="0" sz="2000" spc="-5">
                <a:latin typeface="Tahoma"/>
                <a:cs typeface="Tahoma"/>
              </a:rPr>
              <a:t>r</a:t>
            </a:r>
            <a:r>
              <a:rPr dirty="0" sz="2000" spc="5">
                <a:latin typeface="Tahoma"/>
                <a:cs typeface="Tahoma"/>
              </a:rPr>
              <a:t>s</a:t>
            </a:r>
            <a:r>
              <a:rPr dirty="0" sz="2000" spc="-5">
                <a:latin typeface="Tahoma"/>
                <a:cs typeface="Tahoma"/>
              </a:rPr>
              <a:t>us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9139" y="3948674"/>
            <a:ext cx="4907915" cy="488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825"/>
              </a:lnSpc>
              <a:spcBef>
                <a:spcPts val="95"/>
              </a:spcBef>
            </a:pP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startActivity(ACTION_VIEW, data,</a:t>
            </a:r>
            <a:r>
              <a:rPr dirty="0" sz="1600" spc="5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param1,</a:t>
            </a:r>
            <a:endParaRPr sz="1600">
              <a:latin typeface="Courier New"/>
              <a:cs typeface="Courier New"/>
            </a:endParaRPr>
          </a:p>
          <a:p>
            <a:pPr marL="1720850">
              <a:lnSpc>
                <a:spcPts val="1825"/>
              </a:lnSpc>
            </a:pP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param2, param3,</a:t>
            </a:r>
            <a:r>
              <a:rPr dirty="0" sz="1600" spc="2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param4);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2727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Intent</a:t>
            </a:r>
            <a:r>
              <a:rPr dirty="0" spc="15"/>
              <a:t> </a:t>
            </a:r>
            <a:r>
              <a:rPr dirty="0" spc="-10"/>
              <a:t>API	</a:t>
            </a:r>
          </a:p>
        </p:txBody>
      </p:sp>
      <p:sp>
        <p:nvSpPr>
          <p:cNvPr id="9" name="object 9"/>
          <p:cNvSpPr/>
          <p:nvPr/>
        </p:nvSpPr>
        <p:spPr>
          <a:xfrm>
            <a:off x="5716523" y="493776"/>
            <a:ext cx="3305555" cy="2177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34542" y="2304719"/>
            <a:ext cx="469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Tahoma"/>
                <a:cs typeface="Tahoma"/>
              </a:rPr>
              <a:t>A</a:t>
            </a:r>
            <a:r>
              <a:rPr dirty="0" sz="1800" spc="-10" b="1">
                <a:latin typeface="Tahoma"/>
                <a:cs typeface="Tahoma"/>
              </a:rPr>
              <a:t>p</a:t>
            </a:r>
            <a:r>
              <a:rPr dirty="0" sz="1800" spc="-5" b="1">
                <a:latin typeface="Tahoma"/>
                <a:cs typeface="Tahoma"/>
              </a:rPr>
              <a:t>p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46064" y="606551"/>
            <a:ext cx="1261871" cy="502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088291" y="721855"/>
            <a:ext cx="7766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Activity</a:t>
            </a:r>
            <a:r>
              <a:rPr dirty="0" baseline="-21604" sz="1350" spc="-15" b="1">
                <a:latin typeface="Arial"/>
                <a:cs typeface="Arial"/>
              </a:rPr>
              <a:t>1</a:t>
            </a:r>
            <a:endParaRPr baseline="-21604" sz="13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32192" y="1841004"/>
            <a:ext cx="1261872" cy="5013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874216" y="1955812"/>
            <a:ext cx="7766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Activity</a:t>
            </a:r>
            <a:r>
              <a:rPr dirty="0" baseline="-21604" sz="1350" spc="-1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baseline="-21604" sz="135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087971" y="848474"/>
            <a:ext cx="1227455" cy="993775"/>
            <a:chOff x="7087971" y="848474"/>
            <a:chExt cx="1227455" cy="993775"/>
          </a:xfrm>
        </p:grpSpPr>
        <p:sp>
          <p:nvSpPr>
            <p:cNvPr id="16" name="object 16"/>
            <p:cNvSpPr/>
            <p:nvPr/>
          </p:nvSpPr>
          <p:spPr>
            <a:xfrm>
              <a:off x="7097496" y="857999"/>
              <a:ext cx="1165225" cy="974090"/>
            </a:xfrm>
            <a:custGeom>
              <a:avLst/>
              <a:gdLst/>
              <a:ahLst/>
              <a:cxnLst/>
              <a:rect l="l" t="t" r="r" b="b"/>
              <a:pathLst>
                <a:path w="1165225" h="974089">
                  <a:moveTo>
                    <a:pt x="0" y="0"/>
                  </a:moveTo>
                  <a:lnTo>
                    <a:pt x="47904" y="1109"/>
                  </a:lnTo>
                  <a:lnTo>
                    <a:pt x="95735" y="4397"/>
                  </a:lnTo>
                  <a:lnTo>
                    <a:pt x="143423" y="9802"/>
                  </a:lnTo>
                  <a:lnTo>
                    <a:pt x="190895" y="17263"/>
                  </a:lnTo>
                  <a:lnTo>
                    <a:pt x="238078" y="26718"/>
                  </a:lnTo>
                  <a:lnTo>
                    <a:pt x="284902" y="38106"/>
                  </a:lnTo>
                  <a:lnTo>
                    <a:pt x="331293" y="51365"/>
                  </a:lnTo>
                  <a:lnTo>
                    <a:pt x="377179" y="66434"/>
                  </a:lnTo>
                  <a:lnTo>
                    <a:pt x="422490" y="83252"/>
                  </a:lnTo>
                  <a:lnTo>
                    <a:pt x="467152" y="101757"/>
                  </a:lnTo>
                  <a:lnTo>
                    <a:pt x="511094" y="121887"/>
                  </a:lnTo>
                  <a:lnTo>
                    <a:pt x="554243" y="143582"/>
                  </a:lnTo>
                  <a:lnTo>
                    <a:pt x="596528" y="166780"/>
                  </a:lnTo>
                  <a:lnTo>
                    <a:pt x="637876" y="191419"/>
                  </a:lnTo>
                  <a:lnTo>
                    <a:pt x="678216" y="217438"/>
                  </a:lnTo>
                  <a:lnTo>
                    <a:pt x="717476" y="244776"/>
                  </a:lnTo>
                  <a:lnTo>
                    <a:pt x="755583" y="273372"/>
                  </a:lnTo>
                  <a:lnTo>
                    <a:pt x="792465" y="303163"/>
                  </a:lnTo>
                  <a:lnTo>
                    <a:pt x="828051" y="334088"/>
                  </a:lnTo>
                  <a:lnTo>
                    <a:pt x="862268" y="366087"/>
                  </a:lnTo>
                  <a:lnTo>
                    <a:pt x="895045" y="399097"/>
                  </a:lnTo>
                  <a:lnTo>
                    <a:pt x="926308" y="433058"/>
                  </a:lnTo>
                  <a:lnTo>
                    <a:pt x="955987" y="467907"/>
                  </a:lnTo>
                  <a:lnTo>
                    <a:pt x="984010" y="503584"/>
                  </a:lnTo>
                  <a:lnTo>
                    <a:pt x="1010303" y="540026"/>
                  </a:lnTo>
                  <a:lnTo>
                    <a:pt x="1034796" y="577174"/>
                  </a:lnTo>
                  <a:lnTo>
                    <a:pt x="1057416" y="614964"/>
                  </a:lnTo>
                  <a:lnTo>
                    <a:pt x="1078091" y="653336"/>
                  </a:lnTo>
                  <a:lnTo>
                    <a:pt x="1096749" y="692228"/>
                  </a:lnTo>
                  <a:lnTo>
                    <a:pt x="1113318" y="731580"/>
                  </a:lnTo>
                  <a:lnTo>
                    <a:pt x="1127726" y="771329"/>
                  </a:lnTo>
                  <a:lnTo>
                    <a:pt x="1139901" y="811414"/>
                  </a:lnTo>
                  <a:lnTo>
                    <a:pt x="1149771" y="851773"/>
                  </a:lnTo>
                  <a:lnTo>
                    <a:pt x="1157264" y="892346"/>
                  </a:lnTo>
                  <a:lnTo>
                    <a:pt x="1162308" y="933071"/>
                  </a:lnTo>
                  <a:lnTo>
                    <a:pt x="1164831" y="973886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216734" y="1755533"/>
              <a:ext cx="88900" cy="77470"/>
            </a:xfrm>
            <a:custGeom>
              <a:avLst/>
              <a:gdLst/>
              <a:ahLst/>
              <a:cxnLst/>
              <a:rect l="l" t="t" r="r" b="b"/>
              <a:pathLst>
                <a:path w="88900" h="77469">
                  <a:moveTo>
                    <a:pt x="88887" y="0"/>
                  </a:moveTo>
                  <a:lnTo>
                    <a:pt x="45593" y="76860"/>
                  </a:lnTo>
                  <a:lnTo>
                    <a:pt x="0" y="1346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7161148" y="1272997"/>
            <a:ext cx="5759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 i="1">
                <a:solidFill>
                  <a:srgbClr val="FF0000"/>
                </a:solidFill>
                <a:latin typeface="Arial"/>
                <a:cs typeface="Arial"/>
              </a:rPr>
              <a:t>Intent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493008" y="2936748"/>
            <a:ext cx="4273550" cy="1066800"/>
            <a:chOff x="3493008" y="2936748"/>
            <a:chExt cx="4273550" cy="1066800"/>
          </a:xfrm>
        </p:grpSpPr>
        <p:sp>
          <p:nvSpPr>
            <p:cNvPr id="20" name="object 20"/>
            <p:cNvSpPr/>
            <p:nvPr/>
          </p:nvSpPr>
          <p:spPr>
            <a:xfrm>
              <a:off x="3493008" y="2948940"/>
              <a:ext cx="4273295" cy="1054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876800" y="2936748"/>
              <a:ext cx="2875788" cy="8610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521176" y="3367722"/>
              <a:ext cx="1304925" cy="549910"/>
            </a:xfrm>
            <a:custGeom>
              <a:avLst/>
              <a:gdLst/>
              <a:ahLst/>
              <a:cxnLst/>
              <a:rect l="l" t="t" r="r" b="b"/>
              <a:pathLst>
                <a:path w="1304925" h="549910">
                  <a:moveTo>
                    <a:pt x="1304366" y="0"/>
                  </a:moveTo>
                  <a:lnTo>
                    <a:pt x="0" y="54933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4819789" y="2982163"/>
            <a:ext cx="2860675" cy="646430"/>
          </a:xfrm>
          <a:prstGeom prst="rect">
            <a:avLst/>
          </a:prstGeom>
          <a:solidFill>
            <a:srgbClr val="EFFDFF"/>
          </a:solidFill>
          <a:ln w="12700">
            <a:solidFill>
              <a:srgbClr val="000000"/>
            </a:solidFill>
          </a:ln>
        </p:spPr>
        <p:txBody>
          <a:bodyPr wrap="square" lIns="0" tIns="56515" rIns="0" bIns="0" rtlCol="0" vert="horz">
            <a:spAutoFit/>
          </a:bodyPr>
          <a:lstStyle/>
          <a:p>
            <a:pPr marL="220979" marR="212090" indent="-1905">
              <a:lnSpc>
                <a:spcPts val="2160"/>
              </a:lnSpc>
              <a:spcBef>
                <a:spcPts val="445"/>
              </a:spcBef>
            </a:pPr>
            <a:r>
              <a:rPr dirty="0" sz="1900" spc="-65" i="1">
                <a:latin typeface="Tahoma"/>
                <a:cs typeface="Tahoma"/>
              </a:rPr>
              <a:t>A </a:t>
            </a:r>
            <a:r>
              <a:rPr dirty="0" sz="1900" spc="-50" i="1">
                <a:latin typeface="Tahoma"/>
                <a:cs typeface="Tahoma"/>
              </a:rPr>
              <a:t>hypothetical </a:t>
            </a:r>
            <a:r>
              <a:rPr dirty="0" sz="1900" spc="-60" i="1">
                <a:latin typeface="Tahoma"/>
                <a:cs typeface="Tahoma"/>
              </a:rPr>
              <a:t>“varargs”  </a:t>
            </a:r>
            <a:r>
              <a:rPr dirty="0" sz="1900" spc="-50" i="1">
                <a:latin typeface="Tahoma"/>
                <a:cs typeface="Tahoma"/>
              </a:rPr>
              <a:t>version of</a:t>
            </a:r>
            <a:r>
              <a:rPr dirty="0" sz="1900" spc="-80" i="1">
                <a:latin typeface="Tahoma"/>
                <a:cs typeface="Tahoma"/>
              </a:rPr>
              <a:t> </a:t>
            </a:r>
            <a:r>
              <a:rPr dirty="0" sz="1900" spc="-45" i="1">
                <a:latin typeface="Tahoma"/>
                <a:cs typeface="Tahoma"/>
              </a:rPr>
              <a:t>startActivity()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7049" y="4718568"/>
            <a:ext cx="7702550" cy="3600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ahoma"/>
                <a:cs typeface="Tahoma"/>
              </a:rPr>
              <a:t>See</a:t>
            </a:r>
            <a:r>
              <a:rPr dirty="0" sz="2000" spc="50">
                <a:latin typeface="Tahoma"/>
                <a:cs typeface="Tahoma"/>
              </a:rPr>
              <a:t> </a:t>
            </a:r>
            <a:r>
              <a:rPr dirty="0" sz="2000" spc="-45">
                <a:solidFill>
                  <a:srgbClr val="0000FF"/>
                </a:solidFill>
                <a:latin typeface="Tahoma"/>
                <a:cs typeface="Tahoma"/>
                <a:hlinkClick r:id="rId8"/>
              </a:rPr>
              <a:t>docs.oracle.com/</a:t>
            </a:r>
            <a:r>
              <a:rPr dirty="0" sz="2000" spc="-45">
                <a:solidFill>
                  <a:srgbClr val="0000FF"/>
                </a:solidFill>
                <a:latin typeface="Tahoma"/>
                <a:cs typeface="Tahoma"/>
                <a:hlinkClick r:id="rId8"/>
              </a:rPr>
              <a:t>javase</a:t>
            </a:r>
            <a:r>
              <a:rPr dirty="0" sz="2000" spc="-45">
                <a:solidFill>
                  <a:srgbClr val="0000FF"/>
                </a:solidFill>
                <a:latin typeface="Tahoma"/>
                <a:cs typeface="Tahoma"/>
                <a:hlinkClick r:id="rId8"/>
              </a:rPr>
              <a:t>/1.5.0</a:t>
            </a:r>
            <a:r>
              <a:rPr dirty="0" baseline="-7716" sz="2700" spc="-67" b="1">
                <a:latin typeface="Tahoma"/>
                <a:cs typeface="Tahoma"/>
                <a:hlinkClick r:id="rId8"/>
              </a:rPr>
              <a:t>3</a:t>
            </a:r>
            <a:r>
              <a:rPr dirty="0" sz="2000" spc="-45">
                <a:solidFill>
                  <a:srgbClr val="0000FF"/>
                </a:solidFill>
                <a:latin typeface="Tahoma"/>
                <a:cs typeface="Tahoma"/>
                <a:hlinkClick r:id="rId8"/>
              </a:rPr>
              <a:t>/</a:t>
            </a:r>
            <a:r>
              <a:rPr dirty="0" baseline="-7716" sz="2700" spc="-67" b="1">
                <a:latin typeface="Tahoma"/>
                <a:cs typeface="Tahoma"/>
                <a:hlinkClick r:id="rId8"/>
              </a:rPr>
              <a:t>7</a:t>
            </a:r>
            <a:r>
              <a:rPr dirty="0" sz="2000" spc="-45">
                <a:solidFill>
                  <a:srgbClr val="0000FF"/>
                </a:solidFill>
                <a:latin typeface="Tahoma"/>
                <a:cs typeface="Tahoma"/>
                <a:hlinkClick r:id="rId8"/>
              </a:rPr>
              <a:t>docs/guide/language/varargs.html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044" y="3139452"/>
            <a:ext cx="4038600" cy="862965"/>
            <a:chOff x="3400044" y="3139452"/>
            <a:chExt cx="4038600" cy="862965"/>
          </a:xfrm>
        </p:grpSpPr>
        <p:sp>
          <p:nvSpPr>
            <p:cNvPr id="3" name="object 3"/>
            <p:cNvSpPr/>
            <p:nvPr/>
          </p:nvSpPr>
          <p:spPr>
            <a:xfrm>
              <a:off x="3400044" y="3139452"/>
              <a:ext cx="4038600" cy="86257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757991" y="3171571"/>
              <a:ext cx="2594610" cy="369570"/>
            </a:xfrm>
            <a:custGeom>
              <a:avLst/>
              <a:gdLst/>
              <a:ahLst/>
              <a:cxnLst/>
              <a:rect l="l" t="t" r="r" b="b"/>
              <a:pathLst>
                <a:path w="2594609" h="369570">
                  <a:moveTo>
                    <a:pt x="0" y="0"/>
                  </a:moveTo>
                  <a:lnTo>
                    <a:pt x="2594406" y="0"/>
                  </a:lnTo>
                  <a:lnTo>
                    <a:pt x="2594406" y="369328"/>
                  </a:lnTo>
                  <a:lnTo>
                    <a:pt x="0" y="36932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428644" y="3403015"/>
              <a:ext cx="1329055" cy="513080"/>
            </a:xfrm>
            <a:custGeom>
              <a:avLst/>
              <a:gdLst/>
              <a:ahLst/>
              <a:cxnLst/>
              <a:rect l="l" t="t" r="r" b="b"/>
              <a:pathLst>
                <a:path w="1329054" h="513079">
                  <a:moveTo>
                    <a:pt x="1328826" y="0"/>
                  </a:moveTo>
                  <a:lnTo>
                    <a:pt x="0" y="51302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78751" y="422300"/>
            <a:ext cx="547116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latin typeface="Tahoma"/>
                <a:cs typeface="Tahoma"/>
              </a:rPr>
              <a:t>T</a:t>
            </a:r>
            <a:r>
              <a:rPr dirty="0" sz="2000">
                <a:latin typeface="Tahoma"/>
                <a:cs typeface="Tahoma"/>
              </a:rPr>
              <a:t>he </a:t>
            </a:r>
            <a:r>
              <a:rPr dirty="0" sz="2000" spc="-5">
                <a:latin typeface="Tahoma"/>
                <a:cs typeface="Tahoma"/>
              </a:rPr>
              <a:t>Intent </a:t>
            </a:r>
            <a:r>
              <a:rPr dirty="0" sz="2000">
                <a:latin typeface="Tahoma"/>
                <a:cs typeface="Tahoma"/>
              </a:rPr>
              <a:t>API </a:t>
            </a:r>
            <a:r>
              <a:rPr dirty="0" sz="2000" spc="-5">
                <a:latin typeface="Tahoma"/>
                <a:cs typeface="Tahoma"/>
              </a:rPr>
              <a:t>is </a:t>
            </a:r>
            <a:r>
              <a:rPr dirty="0" sz="2000">
                <a:latin typeface="Tahoma"/>
                <a:cs typeface="Tahoma"/>
              </a:rPr>
              <a:t>used </a:t>
            </a:r>
            <a:r>
              <a:rPr dirty="0" sz="2000" spc="-10">
                <a:latin typeface="Tahoma"/>
                <a:cs typeface="Tahoma"/>
              </a:rPr>
              <a:t>for </a:t>
            </a:r>
            <a:r>
              <a:rPr dirty="0" sz="2000">
                <a:latin typeface="Tahoma"/>
                <a:cs typeface="Tahoma"/>
              </a:rPr>
              <a:t>a </a:t>
            </a:r>
            <a:r>
              <a:rPr dirty="0" sz="2000" spc="-5">
                <a:latin typeface="Tahoma"/>
                <a:cs typeface="Tahoma"/>
              </a:rPr>
              <a:t>similar purpose</a:t>
            </a:r>
            <a:r>
              <a:rPr dirty="0" sz="2000" spc="-5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as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7351" y="548342"/>
            <a:ext cx="5183505" cy="2042160"/>
          </a:xfrm>
          <a:prstGeom prst="rect">
            <a:avLst/>
          </a:prstGeom>
        </p:spPr>
        <p:txBody>
          <a:bodyPr wrap="square" lIns="0" tIns="1917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dirty="0" sz="2000">
                <a:latin typeface="Tahoma"/>
                <a:cs typeface="Tahoma"/>
              </a:rPr>
              <a:t>passing parameters to a method</a:t>
            </a:r>
            <a:r>
              <a:rPr dirty="0" sz="2000" spc="-13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call</a:t>
            </a:r>
            <a:endParaRPr sz="2000">
              <a:latin typeface="Tahoma"/>
              <a:cs typeface="Tahoma"/>
            </a:endParaRPr>
          </a:p>
          <a:p>
            <a:pPr marL="44450">
              <a:lnSpc>
                <a:spcPct val="100000"/>
              </a:lnSpc>
              <a:spcBef>
                <a:spcPts val="1120"/>
              </a:spcBef>
            </a:pPr>
            <a:r>
              <a:rPr dirty="0" sz="1600" spc="-5" b="1">
                <a:latin typeface="Courier New"/>
                <a:cs typeface="Courier New"/>
              </a:rPr>
              <a:t>Intent intent = new</a:t>
            </a:r>
            <a:r>
              <a:rPr dirty="0" sz="1600" spc="5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Intent(ACTION_VIEW,</a:t>
            </a:r>
            <a:endParaRPr sz="1600">
              <a:latin typeface="Courier New"/>
              <a:cs typeface="Courier New"/>
            </a:endParaRPr>
          </a:p>
          <a:p>
            <a:pPr marL="43815" marR="5080" indent="3295650">
              <a:lnSpc>
                <a:spcPts val="1730"/>
              </a:lnSpc>
              <a:spcBef>
                <a:spcPts val="405"/>
              </a:spcBef>
            </a:pPr>
            <a:r>
              <a:rPr dirty="0" sz="1600" spc="-5" b="1">
                <a:latin typeface="Courier New"/>
                <a:cs typeface="Courier New"/>
              </a:rPr>
              <a:t>data);  intent.putExtra("Today", "July 18,</a:t>
            </a:r>
            <a:r>
              <a:rPr dirty="0" sz="1600" spc="6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2016");</a:t>
            </a:r>
            <a:endParaRPr sz="1600">
              <a:latin typeface="Courier New"/>
              <a:cs typeface="Courier New"/>
            </a:endParaRPr>
          </a:p>
          <a:p>
            <a:pPr marL="43815">
              <a:lnSpc>
                <a:spcPts val="1605"/>
              </a:lnSpc>
            </a:pPr>
            <a:r>
              <a:rPr dirty="0" sz="1600" spc="-5" b="1">
                <a:latin typeface="Courier New"/>
                <a:cs typeface="Courier New"/>
              </a:rPr>
              <a:t>intent.putExtra("Pi",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3.1416);</a:t>
            </a:r>
            <a:endParaRPr sz="1600">
              <a:latin typeface="Courier New"/>
              <a:cs typeface="Courier New"/>
            </a:endParaRPr>
          </a:p>
          <a:p>
            <a:pPr marL="43815" marR="1348105">
              <a:lnSpc>
                <a:spcPts val="1730"/>
              </a:lnSpc>
              <a:spcBef>
                <a:spcPts val="120"/>
              </a:spcBef>
            </a:pPr>
            <a:r>
              <a:rPr dirty="0" sz="1600" spc="-5" b="1">
                <a:latin typeface="Courier New"/>
                <a:cs typeface="Courier New"/>
              </a:rPr>
              <a:t>intent.putExtra("isHot", true);  intent.putExtra("Answer",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42);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8936" y="2808954"/>
            <a:ext cx="27108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startActivity(intent);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9139" y="3366566"/>
            <a:ext cx="74549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5">
                <a:latin typeface="Tahoma"/>
                <a:cs typeface="Tahoma"/>
              </a:rPr>
              <a:t>v</a:t>
            </a:r>
            <a:r>
              <a:rPr dirty="0" sz="2000">
                <a:latin typeface="Tahoma"/>
                <a:cs typeface="Tahoma"/>
              </a:rPr>
              <a:t>e</a:t>
            </a:r>
            <a:r>
              <a:rPr dirty="0" sz="2000" spc="-5">
                <a:latin typeface="Tahoma"/>
                <a:cs typeface="Tahoma"/>
              </a:rPr>
              <a:t>r</a:t>
            </a:r>
            <a:r>
              <a:rPr dirty="0" sz="2000" spc="5">
                <a:latin typeface="Tahoma"/>
                <a:cs typeface="Tahoma"/>
              </a:rPr>
              <a:t>s</a:t>
            </a:r>
            <a:r>
              <a:rPr dirty="0" sz="2000" spc="-5">
                <a:latin typeface="Tahoma"/>
                <a:cs typeface="Tahoma"/>
              </a:rPr>
              <a:t>us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9139" y="3948674"/>
            <a:ext cx="4907915" cy="488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825"/>
              </a:lnSpc>
              <a:spcBef>
                <a:spcPts val="95"/>
              </a:spcBef>
            </a:pP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startActivity(ACTION_VIEW, data,</a:t>
            </a:r>
            <a:r>
              <a:rPr dirty="0" sz="1600" spc="5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param1,</a:t>
            </a:r>
            <a:endParaRPr sz="1600">
              <a:latin typeface="Courier New"/>
              <a:cs typeface="Courier New"/>
            </a:endParaRPr>
          </a:p>
          <a:p>
            <a:pPr marL="1720850">
              <a:lnSpc>
                <a:spcPts val="1825"/>
              </a:lnSpc>
            </a:pP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param2, param3,</a:t>
            </a:r>
            <a:r>
              <a:rPr dirty="0" sz="1600" spc="2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param4);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2727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Intent</a:t>
            </a:r>
            <a:r>
              <a:rPr dirty="0" spc="15"/>
              <a:t> </a:t>
            </a:r>
            <a:r>
              <a:rPr dirty="0" spc="-10"/>
              <a:t>API	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3128772" y="2849879"/>
            <a:ext cx="5184775" cy="1135380"/>
            <a:chOff x="3128772" y="2849879"/>
            <a:chExt cx="5184775" cy="1135380"/>
          </a:xfrm>
        </p:grpSpPr>
        <p:sp>
          <p:nvSpPr>
            <p:cNvPr id="13" name="object 13"/>
            <p:cNvSpPr/>
            <p:nvPr/>
          </p:nvSpPr>
          <p:spPr>
            <a:xfrm>
              <a:off x="3128772" y="2862071"/>
              <a:ext cx="5128260" cy="10424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265675" y="2849879"/>
              <a:ext cx="4047744" cy="11353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156978" y="3036671"/>
              <a:ext cx="1111885" cy="246379"/>
            </a:xfrm>
            <a:custGeom>
              <a:avLst/>
              <a:gdLst/>
              <a:ahLst/>
              <a:cxnLst/>
              <a:rect l="l" t="t" r="r" b="b"/>
              <a:pathLst>
                <a:path w="1111885" h="246379">
                  <a:moveTo>
                    <a:pt x="1111338" y="246316"/>
                  </a:moveTo>
                  <a:lnTo>
                    <a:pt x="0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283100" y="2894571"/>
            <a:ext cx="3888104" cy="923925"/>
          </a:xfrm>
          <a:prstGeom prst="rect">
            <a:avLst/>
          </a:prstGeom>
          <a:solidFill>
            <a:srgbClr val="EFFDFF"/>
          </a:solidFill>
          <a:ln w="12700">
            <a:solidFill>
              <a:srgbClr val="000000"/>
            </a:solidFill>
          </a:ln>
        </p:spPr>
        <p:txBody>
          <a:bodyPr wrap="square" lIns="0" tIns="57785" rIns="0" bIns="0" rtlCol="0" vert="horz">
            <a:spAutoFit/>
          </a:bodyPr>
          <a:lstStyle/>
          <a:p>
            <a:pPr algn="ctr" marL="146685" marR="140335">
              <a:lnSpc>
                <a:spcPts val="2160"/>
              </a:lnSpc>
              <a:spcBef>
                <a:spcPts val="455"/>
              </a:spcBef>
            </a:pPr>
            <a:r>
              <a:rPr dirty="0" sz="1900" spc="-50" i="1">
                <a:latin typeface="Tahoma"/>
                <a:cs typeface="Tahoma"/>
              </a:rPr>
              <a:t>Intents </a:t>
            </a:r>
            <a:r>
              <a:rPr dirty="0" sz="1900" spc="-55" i="1">
                <a:latin typeface="Tahoma"/>
                <a:cs typeface="Tahoma"/>
              </a:rPr>
              <a:t>are </a:t>
            </a:r>
            <a:r>
              <a:rPr dirty="0" sz="1900" spc="-50" i="1">
                <a:latin typeface="Tahoma"/>
                <a:cs typeface="Tahoma"/>
              </a:rPr>
              <a:t>(arguably) </a:t>
            </a:r>
            <a:r>
              <a:rPr dirty="0" sz="1900" spc="-65" i="1">
                <a:latin typeface="Tahoma"/>
                <a:cs typeface="Tahoma"/>
              </a:rPr>
              <a:t>more </a:t>
            </a:r>
            <a:r>
              <a:rPr dirty="0" sz="1900" spc="-45" i="1">
                <a:latin typeface="Tahoma"/>
                <a:cs typeface="Tahoma"/>
              </a:rPr>
              <a:t>flexible  </a:t>
            </a:r>
            <a:r>
              <a:rPr dirty="0" sz="1900" spc="-70" i="1">
                <a:latin typeface="Tahoma"/>
                <a:cs typeface="Tahoma"/>
              </a:rPr>
              <a:t>&amp; </a:t>
            </a:r>
            <a:r>
              <a:rPr dirty="0" sz="1900" spc="-55" i="1">
                <a:latin typeface="Tahoma"/>
                <a:cs typeface="Tahoma"/>
              </a:rPr>
              <a:t>parsimonious than </a:t>
            </a:r>
            <a:r>
              <a:rPr dirty="0" sz="1900" spc="-50" i="1">
                <a:latin typeface="Tahoma"/>
                <a:cs typeface="Tahoma"/>
              </a:rPr>
              <a:t>passing </a:t>
            </a:r>
            <a:r>
              <a:rPr dirty="0" sz="1900" spc="-65" i="1">
                <a:latin typeface="Tahoma"/>
                <a:cs typeface="Tahoma"/>
              </a:rPr>
              <a:t>many  </a:t>
            </a:r>
            <a:r>
              <a:rPr dirty="0" sz="1900" spc="-55" i="1">
                <a:latin typeface="Tahoma"/>
                <a:cs typeface="Tahoma"/>
              </a:rPr>
              <a:t>parameters </a:t>
            </a:r>
            <a:r>
              <a:rPr dirty="0" sz="1900" spc="-50" i="1">
                <a:latin typeface="Tahoma"/>
                <a:cs typeface="Tahoma"/>
              </a:rPr>
              <a:t>to </a:t>
            </a:r>
            <a:r>
              <a:rPr dirty="0" sz="1900" spc="-60" i="1">
                <a:latin typeface="Tahoma"/>
                <a:cs typeface="Tahoma"/>
              </a:rPr>
              <a:t>method</a:t>
            </a:r>
            <a:r>
              <a:rPr dirty="0" sz="1900" i="1">
                <a:latin typeface="Tahoma"/>
                <a:cs typeface="Tahoma"/>
              </a:rPr>
              <a:t> </a:t>
            </a:r>
            <a:r>
              <a:rPr dirty="0" sz="1900" spc="-45" i="1">
                <a:latin typeface="Tahoma"/>
                <a:cs typeface="Tahoma"/>
              </a:rPr>
              <a:t>calls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16523" y="493776"/>
            <a:ext cx="3305555" cy="21777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134542" y="2304719"/>
            <a:ext cx="469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Tahoma"/>
                <a:cs typeface="Tahoma"/>
              </a:rPr>
              <a:t>A</a:t>
            </a:r>
            <a:r>
              <a:rPr dirty="0" sz="1800" spc="-10" b="1">
                <a:latin typeface="Tahoma"/>
                <a:cs typeface="Tahoma"/>
              </a:rPr>
              <a:t>p</a:t>
            </a:r>
            <a:r>
              <a:rPr dirty="0" sz="1800" spc="-5" b="1">
                <a:latin typeface="Tahoma"/>
                <a:cs typeface="Tahoma"/>
              </a:rPr>
              <a:t>p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846064" y="606551"/>
            <a:ext cx="1261871" cy="5029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088291" y="721855"/>
            <a:ext cx="7766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Activity</a:t>
            </a:r>
            <a:r>
              <a:rPr dirty="0" baseline="-21604" sz="1350" spc="-15" b="1">
                <a:latin typeface="Arial"/>
                <a:cs typeface="Arial"/>
              </a:rPr>
              <a:t>1</a:t>
            </a:r>
            <a:endParaRPr baseline="-21604" sz="13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632192" y="1841004"/>
            <a:ext cx="1261872" cy="5013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874216" y="1955812"/>
            <a:ext cx="7766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Activity</a:t>
            </a:r>
            <a:r>
              <a:rPr dirty="0" baseline="-21604" sz="1350" spc="-1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baseline="-21604" sz="135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087971" y="848474"/>
            <a:ext cx="1227455" cy="993775"/>
            <a:chOff x="7087971" y="848474"/>
            <a:chExt cx="1227455" cy="993775"/>
          </a:xfrm>
        </p:grpSpPr>
        <p:sp>
          <p:nvSpPr>
            <p:cNvPr id="24" name="object 24"/>
            <p:cNvSpPr/>
            <p:nvPr/>
          </p:nvSpPr>
          <p:spPr>
            <a:xfrm>
              <a:off x="7097496" y="857999"/>
              <a:ext cx="1165225" cy="974090"/>
            </a:xfrm>
            <a:custGeom>
              <a:avLst/>
              <a:gdLst/>
              <a:ahLst/>
              <a:cxnLst/>
              <a:rect l="l" t="t" r="r" b="b"/>
              <a:pathLst>
                <a:path w="1165225" h="974089">
                  <a:moveTo>
                    <a:pt x="0" y="0"/>
                  </a:moveTo>
                  <a:lnTo>
                    <a:pt x="47904" y="1109"/>
                  </a:lnTo>
                  <a:lnTo>
                    <a:pt x="95735" y="4397"/>
                  </a:lnTo>
                  <a:lnTo>
                    <a:pt x="143423" y="9802"/>
                  </a:lnTo>
                  <a:lnTo>
                    <a:pt x="190895" y="17263"/>
                  </a:lnTo>
                  <a:lnTo>
                    <a:pt x="238078" y="26718"/>
                  </a:lnTo>
                  <a:lnTo>
                    <a:pt x="284902" y="38106"/>
                  </a:lnTo>
                  <a:lnTo>
                    <a:pt x="331293" y="51365"/>
                  </a:lnTo>
                  <a:lnTo>
                    <a:pt x="377179" y="66434"/>
                  </a:lnTo>
                  <a:lnTo>
                    <a:pt x="422490" y="83252"/>
                  </a:lnTo>
                  <a:lnTo>
                    <a:pt x="467152" y="101757"/>
                  </a:lnTo>
                  <a:lnTo>
                    <a:pt x="511094" y="121887"/>
                  </a:lnTo>
                  <a:lnTo>
                    <a:pt x="554243" y="143582"/>
                  </a:lnTo>
                  <a:lnTo>
                    <a:pt x="596528" y="166780"/>
                  </a:lnTo>
                  <a:lnTo>
                    <a:pt x="637876" y="191419"/>
                  </a:lnTo>
                  <a:lnTo>
                    <a:pt x="678216" y="217438"/>
                  </a:lnTo>
                  <a:lnTo>
                    <a:pt x="717476" y="244776"/>
                  </a:lnTo>
                  <a:lnTo>
                    <a:pt x="755583" y="273372"/>
                  </a:lnTo>
                  <a:lnTo>
                    <a:pt x="792465" y="303163"/>
                  </a:lnTo>
                  <a:lnTo>
                    <a:pt x="828051" y="334088"/>
                  </a:lnTo>
                  <a:lnTo>
                    <a:pt x="862268" y="366087"/>
                  </a:lnTo>
                  <a:lnTo>
                    <a:pt x="895045" y="399097"/>
                  </a:lnTo>
                  <a:lnTo>
                    <a:pt x="926308" y="433058"/>
                  </a:lnTo>
                  <a:lnTo>
                    <a:pt x="955987" y="467907"/>
                  </a:lnTo>
                  <a:lnTo>
                    <a:pt x="984010" y="503584"/>
                  </a:lnTo>
                  <a:lnTo>
                    <a:pt x="1010303" y="540026"/>
                  </a:lnTo>
                  <a:lnTo>
                    <a:pt x="1034796" y="577174"/>
                  </a:lnTo>
                  <a:lnTo>
                    <a:pt x="1057416" y="614964"/>
                  </a:lnTo>
                  <a:lnTo>
                    <a:pt x="1078091" y="653336"/>
                  </a:lnTo>
                  <a:lnTo>
                    <a:pt x="1096749" y="692228"/>
                  </a:lnTo>
                  <a:lnTo>
                    <a:pt x="1113318" y="731580"/>
                  </a:lnTo>
                  <a:lnTo>
                    <a:pt x="1127726" y="771329"/>
                  </a:lnTo>
                  <a:lnTo>
                    <a:pt x="1139901" y="811414"/>
                  </a:lnTo>
                  <a:lnTo>
                    <a:pt x="1149771" y="851773"/>
                  </a:lnTo>
                  <a:lnTo>
                    <a:pt x="1157264" y="892346"/>
                  </a:lnTo>
                  <a:lnTo>
                    <a:pt x="1162308" y="933071"/>
                  </a:lnTo>
                  <a:lnTo>
                    <a:pt x="1164831" y="973886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216734" y="1755533"/>
              <a:ext cx="88900" cy="77470"/>
            </a:xfrm>
            <a:custGeom>
              <a:avLst/>
              <a:gdLst/>
              <a:ahLst/>
              <a:cxnLst/>
              <a:rect l="l" t="t" r="r" b="b"/>
              <a:pathLst>
                <a:path w="88900" h="77469">
                  <a:moveTo>
                    <a:pt x="88887" y="0"/>
                  </a:moveTo>
                  <a:lnTo>
                    <a:pt x="45593" y="76860"/>
                  </a:lnTo>
                  <a:lnTo>
                    <a:pt x="0" y="1346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161148" y="1272997"/>
            <a:ext cx="5759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 i="1">
                <a:solidFill>
                  <a:srgbClr val="FF0000"/>
                </a:solidFill>
                <a:latin typeface="Arial"/>
                <a:cs typeface="Arial"/>
              </a:rPr>
              <a:t>Intent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38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51" y="422300"/>
            <a:ext cx="54902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latin typeface="Tahoma"/>
                <a:cs typeface="Tahoma"/>
              </a:rPr>
              <a:t>T</a:t>
            </a:r>
            <a:r>
              <a:rPr dirty="0" sz="2000">
                <a:latin typeface="Tahoma"/>
                <a:cs typeface="Tahoma"/>
              </a:rPr>
              <a:t>he </a:t>
            </a:r>
            <a:r>
              <a:rPr dirty="0" sz="2000" spc="-5">
                <a:latin typeface="Tahoma"/>
                <a:cs typeface="Tahoma"/>
              </a:rPr>
              <a:t>component receiving </a:t>
            </a:r>
            <a:r>
              <a:rPr dirty="0" sz="2000">
                <a:latin typeface="Tahoma"/>
                <a:cs typeface="Tahoma"/>
              </a:rPr>
              <a:t>an </a:t>
            </a:r>
            <a:r>
              <a:rPr dirty="0" sz="2000" spc="-5">
                <a:latin typeface="Tahoma"/>
                <a:cs typeface="Tahoma"/>
              </a:rPr>
              <a:t>intent </a:t>
            </a:r>
            <a:r>
              <a:rPr dirty="0" sz="2000">
                <a:latin typeface="Tahoma"/>
                <a:cs typeface="Tahoma"/>
              </a:rPr>
              <a:t>uses</a:t>
            </a:r>
            <a:r>
              <a:rPr dirty="0" sz="2000" spc="-4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getter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51" y="727201"/>
            <a:ext cx="5307965" cy="7727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ahoma"/>
                <a:cs typeface="Tahoma"/>
              </a:rPr>
              <a:t>methods to </a:t>
            </a:r>
            <a:r>
              <a:rPr dirty="0" sz="2000" spc="-5">
                <a:latin typeface="Tahoma"/>
                <a:cs typeface="Tahoma"/>
              </a:rPr>
              <a:t>extract </a:t>
            </a:r>
            <a:r>
              <a:rPr dirty="0" sz="2000">
                <a:latin typeface="Tahoma"/>
                <a:cs typeface="Tahoma"/>
              </a:rPr>
              <a:t>data inserted </a:t>
            </a:r>
            <a:r>
              <a:rPr dirty="0" sz="2000" spc="-5">
                <a:latin typeface="Tahoma"/>
                <a:cs typeface="Tahoma"/>
              </a:rPr>
              <a:t>by </a:t>
            </a:r>
            <a:r>
              <a:rPr dirty="0" sz="2000">
                <a:latin typeface="Tahoma"/>
                <a:cs typeface="Tahoma"/>
              </a:rPr>
              <a:t>the</a:t>
            </a:r>
            <a:r>
              <a:rPr dirty="0" sz="2000" spc="-14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sender</a:t>
            </a:r>
            <a:endParaRPr sz="2000">
              <a:latin typeface="Tahoma"/>
              <a:cs typeface="Tahoma"/>
            </a:endParaRPr>
          </a:p>
          <a:p>
            <a:pPr marL="44450">
              <a:lnSpc>
                <a:spcPct val="100000"/>
              </a:lnSpc>
              <a:spcBef>
                <a:spcPts val="1555"/>
              </a:spcBef>
            </a:pPr>
            <a:r>
              <a:rPr dirty="0" sz="1600" spc="-5" b="1">
                <a:latin typeface="Courier New"/>
                <a:cs typeface="Courier New"/>
              </a:rPr>
              <a:t>Intent i =</a:t>
            </a:r>
            <a:r>
              <a:rPr dirty="0" sz="1600" spc="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getIntent();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2727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Intent</a:t>
            </a:r>
            <a:r>
              <a:rPr dirty="0" spc="15"/>
              <a:t> </a:t>
            </a:r>
            <a:r>
              <a:rPr dirty="0" spc="-10"/>
              <a:t>API	</a:t>
            </a:r>
          </a:p>
        </p:txBody>
      </p:sp>
      <p:sp>
        <p:nvSpPr>
          <p:cNvPr id="5" name="object 5"/>
          <p:cNvSpPr/>
          <p:nvPr/>
        </p:nvSpPr>
        <p:spPr>
          <a:xfrm>
            <a:off x="5716523" y="493776"/>
            <a:ext cx="3305555" cy="2177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134542" y="2304719"/>
            <a:ext cx="469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Tahoma"/>
                <a:cs typeface="Tahoma"/>
              </a:rPr>
              <a:t>A</a:t>
            </a:r>
            <a:r>
              <a:rPr dirty="0" sz="1800" spc="-10" b="1">
                <a:latin typeface="Tahoma"/>
                <a:cs typeface="Tahoma"/>
              </a:rPr>
              <a:t>p</a:t>
            </a:r>
            <a:r>
              <a:rPr dirty="0" sz="1800" spc="-5" b="1">
                <a:latin typeface="Tahoma"/>
                <a:cs typeface="Tahoma"/>
              </a:rPr>
              <a:t>p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46064" y="606551"/>
            <a:ext cx="1261871" cy="502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088291" y="721855"/>
            <a:ext cx="7766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Activity</a:t>
            </a:r>
            <a:r>
              <a:rPr dirty="0" baseline="-21604" sz="1350" spc="-15" b="1">
                <a:latin typeface="Arial"/>
                <a:cs typeface="Arial"/>
              </a:rPr>
              <a:t>1</a:t>
            </a:r>
            <a:endParaRPr baseline="-21604" sz="13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18476" y="1828800"/>
            <a:ext cx="1287779" cy="527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874216" y="1955812"/>
            <a:ext cx="7766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Activity</a:t>
            </a:r>
            <a:r>
              <a:rPr dirty="0" baseline="-21604" sz="1350" spc="-1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baseline="-21604" sz="13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087971" y="848474"/>
            <a:ext cx="1227455" cy="993775"/>
            <a:chOff x="7087971" y="848474"/>
            <a:chExt cx="1227455" cy="993775"/>
          </a:xfrm>
        </p:grpSpPr>
        <p:sp>
          <p:nvSpPr>
            <p:cNvPr id="12" name="object 12"/>
            <p:cNvSpPr/>
            <p:nvPr/>
          </p:nvSpPr>
          <p:spPr>
            <a:xfrm>
              <a:off x="7097496" y="857999"/>
              <a:ext cx="1165225" cy="974090"/>
            </a:xfrm>
            <a:custGeom>
              <a:avLst/>
              <a:gdLst/>
              <a:ahLst/>
              <a:cxnLst/>
              <a:rect l="l" t="t" r="r" b="b"/>
              <a:pathLst>
                <a:path w="1165225" h="974089">
                  <a:moveTo>
                    <a:pt x="0" y="0"/>
                  </a:moveTo>
                  <a:lnTo>
                    <a:pt x="47904" y="1109"/>
                  </a:lnTo>
                  <a:lnTo>
                    <a:pt x="95735" y="4397"/>
                  </a:lnTo>
                  <a:lnTo>
                    <a:pt x="143423" y="9802"/>
                  </a:lnTo>
                  <a:lnTo>
                    <a:pt x="190895" y="17263"/>
                  </a:lnTo>
                  <a:lnTo>
                    <a:pt x="238078" y="26718"/>
                  </a:lnTo>
                  <a:lnTo>
                    <a:pt x="284902" y="38106"/>
                  </a:lnTo>
                  <a:lnTo>
                    <a:pt x="331293" y="51365"/>
                  </a:lnTo>
                  <a:lnTo>
                    <a:pt x="377179" y="66434"/>
                  </a:lnTo>
                  <a:lnTo>
                    <a:pt x="422490" y="83252"/>
                  </a:lnTo>
                  <a:lnTo>
                    <a:pt x="467152" y="101757"/>
                  </a:lnTo>
                  <a:lnTo>
                    <a:pt x="511094" y="121887"/>
                  </a:lnTo>
                  <a:lnTo>
                    <a:pt x="554243" y="143582"/>
                  </a:lnTo>
                  <a:lnTo>
                    <a:pt x="596528" y="166780"/>
                  </a:lnTo>
                  <a:lnTo>
                    <a:pt x="637876" y="191419"/>
                  </a:lnTo>
                  <a:lnTo>
                    <a:pt x="678216" y="217438"/>
                  </a:lnTo>
                  <a:lnTo>
                    <a:pt x="717476" y="244776"/>
                  </a:lnTo>
                  <a:lnTo>
                    <a:pt x="755583" y="273372"/>
                  </a:lnTo>
                  <a:lnTo>
                    <a:pt x="792465" y="303163"/>
                  </a:lnTo>
                  <a:lnTo>
                    <a:pt x="828051" y="334088"/>
                  </a:lnTo>
                  <a:lnTo>
                    <a:pt x="862268" y="366087"/>
                  </a:lnTo>
                  <a:lnTo>
                    <a:pt x="895045" y="399097"/>
                  </a:lnTo>
                  <a:lnTo>
                    <a:pt x="926308" y="433058"/>
                  </a:lnTo>
                  <a:lnTo>
                    <a:pt x="955987" y="467907"/>
                  </a:lnTo>
                  <a:lnTo>
                    <a:pt x="984010" y="503584"/>
                  </a:lnTo>
                  <a:lnTo>
                    <a:pt x="1010303" y="540026"/>
                  </a:lnTo>
                  <a:lnTo>
                    <a:pt x="1034796" y="577174"/>
                  </a:lnTo>
                  <a:lnTo>
                    <a:pt x="1057416" y="614964"/>
                  </a:lnTo>
                  <a:lnTo>
                    <a:pt x="1078091" y="653336"/>
                  </a:lnTo>
                  <a:lnTo>
                    <a:pt x="1096749" y="692228"/>
                  </a:lnTo>
                  <a:lnTo>
                    <a:pt x="1113318" y="731580"/>
                  </a:lnTo>
                  <a:lnTo>
                    <a:pt x="1127726" y="771329"/>
                  </a:lnTo>
                  <a:lnTo>
                    <a:pt x="1139901" y="811414"/>
                  </a:lnTo>
                  <a:lnTo>
                    <a:pt x="1149771" y="851773"/>
                  </a:lnTo>
                  <a:lnTo>
                    <a:pt x="1157264" y="892346"/>
                  </a:lnTo>
                  <a:lnTo>
                    <a:pt x="1162308" y="933071"/>
                  </a:lnTo>
                  <a:lnTo>
                    <a:pt x="1164831" y="973886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216734" y="1755533"/>
              <a:ext cx="88900" cy="77470"/>
            </a:xfrm>
            <a:custGeom>
              <a:avLst/>
              <a:gdLst/>
              <a:ahLst/>
              <a:cxnLst/>
              <a:rect l="l" t="t" r="r" b="b"/>
              <a:pathLst>
                <a:path w="88900" h="77469">
                  <a:moveTo>
                    <a:pt x="88887" y="0"/>
                  </a:moveTo>
                  <a:lnTo>
                    <a:pt x="45593" y="76860"/>
                  </a:lnTo>
                  <a:lnTo>
                    <a:pt x="0" y="1346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161148" y="1272997"/>
            <a:ext cx="5759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 i="1">
                <a:solidFill>
                  <a:srgbClr val="FF0000"/>
                </a:solidFill>
                <a:latin typeface="Arial"/>
                <a:cs typeface="Arial"/>
              </a:rPr>
              <a:t>Intent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38</a:t>
            </a:fld>
          </a:p>
        </p:txBody>
      </p:sp>
      <p:sp>
        <p:nvSpPr>
          <p:cNvPr id="15" name="object 15"/>
          <p:cNvSpPr txBox="1"/>
          <p:nvPr/>
        </p:nvSpPr>
        <p:spPr>
          <a:xfrm>
            <a:off x="338936" y="1742428"/>
            <a:ext cx="1001394" cy="561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dirty="0" sz="1600" spc="-5" b="1">
                <a:latin typeface="Courier New"/>
                <a:cs typeface="Courier New"/>
              </a:rPr>
              <a:t>Uri</a:t>
            </a:r>
            <a:r>
              <a:rPr dirty="0" sz="1600" spc="-7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data  String</a:t>
            </a:r>
            <a:r>
              <a:rPr dirty="0" sz="1600" spc="-7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58737" y="1742428"/>
            <a:ext cx="3445510" cy="561975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i.getData();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i.getStringExtra("Today");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8936" y="2255036"/>
            <a:ext cx="41763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31900" algn="l"/>
              </a:tabLst>
            </a:pPr>
            <a:r>
              <a:rPr dirty="0" sz="1600" spc="-5" b="1">
                <a:latin typeface="Courier New"/>
                <a:cs typeface="Courier New"/>
              </a:rPr>
              <a:t>Float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f	=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i.getFloatExtra("Pi");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8936" y="2474551"/>
            <a:ext cx="4911090" cy="48831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</a:pPr>
            <a:r>
              <a:rPr dirty="0" sz="1600" spc="-5" b="1">
                <a:latin typeface="Courier New"/>
                <a:cs typeface="Courier New"/>
              </a:rPr>
              <a:t>Boolean b = i.getBooleanExtra("isHot");  Integer n =</a:t>
            </a:r>
            <a:r>
              <a:rPr dirty="0" sz="1600" spc="8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i.getIntegerExtra("Answer");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380479"/>
            <a:ext cx="8839200" cy="0"/>
          </a:xfrm>
          <a:custGeom>
            <a:avLst/>
            <a:gdLst/>
            <a:ahLst/>
            <a:cxnLst/>
            <a:rect l="l" t="t" r="r" b="b"/>
            <a:pathLst>
              <a:path w="8839200" h="0">
                <a:moveTo>
                  <a:pt x="0" y="0"/>
                </a:moveTo>
                <a:lnTo>
                  <a:pt x="88392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52400" y="4689360"/>
            <a:ext cx="8839200" cy="419100"/>
            <a:chOff x="152400" y="4689360"/>
            <a:chExt cx="8839200" cy="419100"/>
          </a:xfrm>
        </p:grpSpPr>
        <p:sp>
          <p:nvSpPr>
            <p:cNvPr id="4" name="object 4"/>
            <p:cNvSpPr/>
            <p:nvPr/>
          </p:nvSpPr>
          <p:spPr>
            <a:xfrm>
              <a:off x="152400" y="4694483"/>
              <a:ext cx="8839200" cy="0"/>
            </a:xfrm>
            <a:custGeom>
              <a:avLst/>
              <a:gdLst/>
              <a:ahLst/>
              <a:cxnLst/>
              <a:rect l="l" t="t" r="r" b="b"/>
              <a:pathLst>
                <a:path w="8839200" h="0">
                  <a:moveTo>
                    <a:pt x="0" y="0"/>
                  </a:moveTo>
                  <a:lnTo>
                    <a:pt x="88392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25423" y="4689360"/>
              <a:ext cx="7683995" cy="4190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05966" y="0"/>
            <a:ext cx="71304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none" spc="-5"/>
              <a:t>Learning Objectives </a:t>
            </a:r>
            <a:r>
              <a:rPr dirty="0" u="none" spc="-10"/>
              <a:t>in </a:t>
            </a:r>
            <a:r>
              <a:rPr dirty="0" u="none" spc="-5"/>
              <a:t>this </a:t>
            </a:r>
            <a:r>
              <a:rPr dirty="0" u="none" spc="-10"/>
              <a:t>Part </a:t>
            </a:r>
            <a:r>
              <a:rPr dirty="0" u="none"/>
              <a:t>of </a:t>
            </a:r>
            <a:r>
              <a:rPr dirty="0" u="none" spc="-5"/>
              <a:t>the</a:t>
            </a:r>
            <a:r>
              <a:rPr dirty="0" u="none" spc="100"/>
              <a:t> </a:t>
            </a:r>
            <a:r>
              <a:rPr dirty="0" u="none" spc="-5"/>
              <a:t>Lesson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420" y="418490"/>
            <a:ext cx="4064000" cy="1322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00355" marR="292100" indent="-28829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00990" algn="l"/>
              </a:tabLst>
            </a:pPr>
            <a:r>
              <a:rPr dirty="0" sz="2000">
                <a:solidFill>
                  <a:srgbClr val="C0C0C0"/>
                </a:solidFill>
                <a:latin typeface="Tahoma"/>
                <a:cs typeface="Tahoma"/>
              </a:rPr>
              <a:t>Name </a:t>
            </a:r>
            <a:r>
              <a:rPr dirty="0" sz="2000" spc="-5">
                <a:solidFill>
                  <a:srgbClr val="C0C0C0"/>
                </a:solidFill>
                <a:latin typeface="Tahoma"/>
                <a:cs typeface="Tahoma"/>
              </a:rPr>
              <a:t>all </a:t>
            </a:r>
            <a:r>
              <a:rPr dirty="0" sz="2000">
                <a:solidFill>
                  <a:srgbClr val="C0C0C0"/>
                </a:solidFill>
                <a:latin typeface="Tahoma"/>
                <a:cs typeface="Tahoma"/>
              </a:rPr>
              <a:t>six of the elements</a:t>
            </a:r>
            <a:r>
              <a:rPr dirty="0" sz="2000" spc="-130">
                <a:solidFill>
                  <a:srgbClr val="C0C0C0"/>
                </a:solidFill>
                <a:latin typeface="Tahoma"/>
                <a:cs typeface="Tahoma"/>
              </a:rPr>
              <a:t> </a:t>
            </a:r>
            <a:r>
              <a:rPr dirty="0" sz="2000" spc="-5">
                <a:solidFill>
                  <a:srgbClr val="C0C0C0"/>
                </a:solidFill>
                <a:latin typeface="Tahoma"/>
                <a:cs typeface="Tahoma"/>
              </a:rPr>
              <a:t>in  </a:t>
            </a:r>
            <a:r>
              <a:rPr dirty="0" sz="2000">
                <a:solidFill>
                  <a:srgbClr val="C0C0C0"/>
                </a:solidFill>
                <a:latin typeface="Tahoma"/>
                <a:cs typeface="Tahoma"/>
              </a:rPr>
              <a:t>an </a:t>
            </a:r>
            <a:r>
              <a:rPr dirty="0" sz="2000" spc="-5">
                <a:solidFill>
                  <a:srgbClr val="C0C0C0"/>
                </a:solidFill>
                <a:latin typeface="Tahoma"/>
                <a:cs typeface="Tahoma"/>
              </a:rPr>
              <a:t>Android</a:t>
            </a:r>
            <a:r>
              <a:rPr dirty="0" sz="2000" spc="-30">
                <a:solidFill>
                  <a:srgbClr val="C0C0C0"/>
                </a:solidFill>
                <a:latin typeface="Tahoma"/>
                <a:cs typeface="Tahoma"/>
              </a:rPr>
              <a:t> </a:t>
            </a:r>
            <a:r>
              <a:rPr dirty="0" sz="2000" spc="-5">
                <a:solidFill>
                  <a:srgbClr val="C0C0C0"/>
                </a:solidFill>
                <a:latin typeface="Tahoma"/>
                <a:cs typeface="Tahoma"/>
              </a:rPr>
              <a:t>intent</a:t>
            </a:r>
            <a:endParaRPr sz="2000">
              <a:latin typeface="Tahoma"/>
              <a:cs typeface="Tahoma"/>
            </a:endParaRPr>
          </a:p>
          <a:p>
            <a:pPr marL="300355" marR="5080" indent="-288290">
              <a:lnSpc>
                <a:spcPct val="100000"/>
              </a:lnSpc>
              <a:spcBef>
                <a:spcPts val="595"/>
              </a:spcBef>
              <a:buAutoNum type="arabicPeriod"/>
              <a:tabLst>
                <a:tab pos="300990" algn="l"/>
              </a:tabLst>
            </a:pPr>
            <a:r>
              <a:rPr dirty="0" sz="2000">
                <a:solidFill>
                  <a:srgbClr val="C0C0C0"/>
                </a:solidFill>
                <a:latin typeface="Tahoma"/>
                <a:cs typeface="Tahoma"/>
              </a:rPr>
              <a:t>Understand how the </a:t>
            </a:r>
            <a:r>
              <a:rPr dirty="0" sz="2000" spc="-5">
                <a:solidFill>
                  <a:srgbClr val="C0C0C0"/>
                </a:solidFill>
                <a:latin typeface="Tahoma"/>
                <a:cs typeface="Tahoma"/>
              </a:rPr>
              <a:t>Intent </a:t>
            </a:r>
            <a:r>
              <a:rPr dirty="0" sz="2000">
                <a:solidFill>
                  <a:srgbClr val="C0C0C0"/>
                </a:solidFill>
                <a:latin typeface="Tahoma"/>
                <a:cs typeface="Tahoma"/>
              </a:rPr>
              <a:t>API</a:t>
            </a:r>
            <a:r>
              <a:rPr dirty="0" sz="2000" spc="-130">
                <a:solidFill>
                  <a:srgbClr val="C0C0C0"/>
                </a:solidFill>
                <a:latin typeface="Tahoma"/>
                <a:cs typeface="Tahoma"/>
              </a:rPr>
              <a:t> </a:t>
            </a:r>
            <a:r>
              <a:rPr dirty="0" sz="2000" spc="-5">
                <a:solidFill>
                  <a:srgbClr val="C0C0C0"/>
                </a:solidFill>
                <a:latin typeface="Tahoma"/>
                <a:cs typeface="Tahoma"/>
              </a:rPr>
              <a:t>is  </a:t>
            </a:r>
            <a:r>
              <a:rPr dirty="0" sz="2000">
                <a:solidFill>
                  <a:srgbClr val="C0C0C0"/>
                </a:solidFill>
                <a:latin typeface="Tahoma"/>
                <a:cs typeface="Tahoma"/>
              </a:rPr>
              <a:t>used to pass </a:t>
            </a:r>
            <a:r>
              <a:rPr dirty="0" sz="2000" spc="-10">
                <a:solidFill>
                  <a:srgbClr val="C0C0C0"/>
                </a:solidFill>
                <a:latin typeface="Tahoma"/>
                <a:cs typeface="Tahoma"/>
              </a:rPr>
              <a:t>info </a:t>
            </a:r>
            <a:r>
              <a:rPr dirty="0" sz="2000">
                <a:solidFill>
                  <a:srgbClr val="C0C0C0"/>
                </a:solidFill>
                <a:latin typeface="Tahoma"/>
                <a:cs typeface="Tahoma"/>
              </a:rPr>
              <a:t>to</a:t>
            </a:r>
            <a:r>
              <a:rPr dirty="0" sz="2000" spc="-105">
                <a:solidFill>
                  <a:srgbClr val="C0C0C0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C0C0C0"/>
                </a:solidFill>
                <a:latin typeface="Tahoma"/>
                <a:cs typeface="Tahoma"/>
              </a:rPr>
              <a:t>components</a:t>
            </a:r>
            <a:endParaRPr sz="2000">
              <a:latin typeface="Tahoma"/>
              <a:cs typeface="Tahom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414443" y="467182"/>
          <a:ext cx="4666615" cy="4119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6965"/>
                <a:gridCol w="3529329"/>
              </a:tblGrid>
              <a:tr h="281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spc="-5" b="1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Element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b="1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Purpose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Name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648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Name </a:t>
                      </a:r>
                      <a:r>
                        <a:rPr dirty="0" sz="1600" spc="-10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a component to handle  </a:t>
                      </a:r>
                      <a:r>
                        <a:rPr dirty="0" sz="1600" spc="-10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intent</a:t>
                      </a:r>
                      <a:r>
                        <a:rPr dirty="0" sz="1600" spc="5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(optional)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1043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Action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90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A </a:t>
                      </a:r>
                      <a:r>
                        <a:rPr dirty="0" sz="1600" spc="-10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string </a:t>
                      </a:r>
                      <a:r>
                        <a:rPr dirty="0" sz="1600" spc="-5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naming </a:t>
                      </a:r>
                      <a:r>
                        <a:rPr dirty="0" sz="1600" spc="-10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the operation </a:t>
                      </a:r>
                      <a:r>
                        <a:rPr dirty="0" sz="1600" spc="-5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to  </a:t>
                      </a:r>
                      <a:r>
                        <a:rPr dirty="0" sz="1600" spc="-10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perform </a:t>
                      </a:r>
                      <a:r>
                        <a:rPr dirty="0" sz="1600" spc="-5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or </a:t>
                      </a:r>
                      <a:r>
                        <a:rPr dirty="0" sz="1600" spc="-10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in </a:t>
                      </a:r>
                      <a:r>
                        <a:rPr dirty="0" sz="1600" spc="-5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case of </a:t>
                      </a:r>
                      <a:r>
                        <a:rPr dirty="0" sz="1600" spc="-10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broadcast  intents the event </a:t>
                      </a:r>
                      <a:r>
                        <a:rPr dirty="0" sz="1600" spc="-5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that has </a:t>
                      </a:r>
                      <a:r>
                        <a:rPr dirty="0" sz="1600" spc="-10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occurred  </a:t>
                      </a:r>
                      <a:r>
                        <a:rPr dirty="0" sz="1600" spc="-5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&amp; is being</a:t>
                      </a:r>
                      <a:r>
                        <a:rPr dirty="0" sz="1600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reported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851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URI of data to be acted on &amp; </a:t>
                      </a:r>
                      <a:r>
                        <a:rPr dirty="0" sz="1600" spc="-10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the  MIME type </a:t>
                      </a:r>
                      <a:r>
                        <a:rPr dirty="0" sz="1600" spc="-5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of that</a:t>
                      </a:r>
                      <a:r>
                        <a:rPr dirty="0" sz="1600" spc="75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Category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089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String giving </a:t>
                      </a:r>
                      <a:r>
                        <a:rPr dirty="0" sz="1600" spc="-5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additional </a:t>
                      </a:r>
                      <a:r>
                        <a:rPr dirty="0" sz="1600" spc="-10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info </a:t>
                      </a:r>
                      <a:r>
                        <a:rPr dirty="0" sz="1600" spc="-5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about  </a:t>
                      </a:r>
                      <a:r>
                        <a:rPr dirty="0" sz="1600" spc="-10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the action </a:t>
                      </a:r>
                      <a:r>
                        <a:rPr dirty="0" sz="1600" spc="-5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dirty="0" sz="1600" spc="50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execute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80010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Extras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879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25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Key-value </a:t>
                      </a:r>
                      <a:r>
                        <a:rPr dirty="0" sz="1600" spc="-5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pairs </a:t>
                      </a:r>
                      <a:r>
                        <a:rPr dirty="0" sz="1600" spc="-10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additional  </a:t>
                      </a:r>
                      <a:r>
                        <a:rPr dirty="0" sz="1600" spc="-10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information </a:t>
                      </a:r>
                      <a:r>
                        <a:rPr dirty="0" sz="1600" spc="-5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that </a:t>
                      </a:r>
                      <a:r>
                        <a:rPr dirty="0" sz="1600" spc="-10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should </a:t>
                      </a:r>
                      <a:r>
                        <a:rPr dirty="0" sz="1600" spc="-5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be </a:t>
                      </a:r>
                      <a:r>
                        <a:rPr dirty="0" sz="1600" spc="-10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delivered  </a:t>
                      </a:r>
                      <a:r>
                        <a:rPr dirty="0" sz="1600" spc="-5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to component </a:t>
                      </a:r>
                      <a:r>
                        <a:rPr dirty="0" sz="1600" spc="-10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handling the</a:t>
                      </a:r>
                      <a:r>
                        <a:rPr dirty="0" sz="1600" spc="65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intent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3124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Flags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Flags of </a:t>
                      </a:r>
                      <a:r>
                        <a:rPr dirty="0" sz="1600" spc="-10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various</a:t>
                      </a:r>
                      <a:r>
                        <a:rPr dirty="0" sz="1600" spc="45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solidFill>
                            <a:srgbClr val="C0C0C0"/>
                          </a:solidFill>
                          <a:latin typeface="Tahoma"/>
                          <a:cs typeface="Tahoma"/>
                        </a:rPr>
                        <a:t>sorts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557783" y="2194560"/>
            <a:ext cx="3307079" cy="2178050"/>
            <a:chOff x="557783" y="2194560"/>
            <a:chExt cx="3307079" cy="2178050"/>
          </a:xfrm>
        </p:grpSpPr>
        <p:sp>
          <p:nvSpPr>
            <p:cNvPr id="10" name="object 10"/>
            <p:cNvSpPr/>
            <p:nvPr/>
          </p:nvSpPr>
          <p:spPr>
            <a:xfrm>
              <a:off x="557783" y="2194560"/>
              <a:ext cx="3307079" cy="21777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87323" y="2307348"/>
              <a:ext cx="1261871" cy="5013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473451" y="3541788"/>
              <a:ext cx="1261872" cy="50138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939023" y="2558249"/>
              <a:ext cx="1165225" cy="974090"/>
            </a:xfrm>
            <a:custGeom>
              <a:avLst/>
              <a:gdLst/>
              <a:ahLst/>
              <a:cxnLst/>
              <a:rect l="l" t="t" r="r" b="b"/>
              <a:pathLst>
                <a:path w="1165225" h="974089">
                  <a:moveTo>
                    <a:pt x="0" y="0"/>
                  </a:moveTo>
                  <a:lnTo>
                    <a:pt x="47904" y="1109"/>
                  </a:lnTo>
                  <a:lnTo>
                    <a:pt x="95735" y="4397"/>
                  </a:lnTo>
                  <a:lnTo>
                    <a:pt x="143423" y="9802"/>
                  </a:lnTo>
                  <a:lnTo>
                    <a:pt x="190895" y="17263"/>
                  </a:lnTo>
                  <a:lnTo>
                    <a:pt x="238078" y="26718"/>
                  </a:lnTo>
                  <a:lnTo>
                    <a:pt x="284902" y="38106"/>
                  </a:lnTo>
                  <a:lnTo>
                    <a:pt x="331293" y="51365"/>
                  </a:lnTo>
                  <a:lnTo>
                    <a:pt x="377179" y="66434"/>
                  </a:lnTo>
                  <a:lnTo>
                    <a:pt x="422490" y="83252"/>
                  </a:lnTo>
                  <a:lnTo>
                    <a:pt x="467152" y="101757"/>
                  </a:lnTo>
                  <a:lnTo>
                    <a:pt x="511094" y="121887"/>
                  </a:lnTo>
                  <a:lnTo>
                    <a:pt x="554243" y="143582"/>
                  </a:lnTo>
                  <a:lnTo>
                    <a:pt x="596528" y="166780"/>
                  </a:lnTo>
                  <a:lnTo>
                    <a:pt x="637876" y="191419"/>
                  </a:lnTo>
                  <a:lnTo>
                    <a:pt x="678216" y="217438"/>
                  </a:lnTo>
                  <a:lnTo>
                    <a:pt x="717476" y="244776"/>
                  </a:lnTo>
                  <a:lnTo>
                    <a:pt x="755583" y="273372"/>
                  </a:lnTo>
                  <a:lnTo>
                    <a:pt x="792465" y="303163"/>
                  </a:lnTo>
                  <a:lnTo>
                    <a:pt x="828051" y="334088"/>
                  </a:lnTo>
                  <a:lnTo>
                    <a:pt x="862268" y="366087"/>
                  </a:lnTo>
                  <a:lnTo>
                    <a:pt x="895045" y="399097"/>
                  </a:lnTo>
                  <a:lnTo>
                    <a:pt x="926308" y="433058"/>
                  </a:lnTo>
                  <a:lnTo>
                    <a:pt x="955987" y="467907"/>
                  </a:lnTo>
                  <a:lnTo>
                    <a:pt x="984010" y="503584"/>
                  </a:lnTo>
                  <a:lnTo>
                    <a:pt x="1010303" y="540026"/>
                  </a:lnTo>
                  <a:lnTo>
                    <a:pt x="1034796" y="577174"/>
                  </a:lnTo>
                  <a:lnTo>
                    <a:pt x="1057416" y="614964"/>
                  </a:lnTo>
                  <a:lnTo>
                    <a:pt x="1078091" y="653336"/>
                  </a:lnTo>
                  <a:lnTo>
                    <a:pt x="1096749" y="692228"/>
                  </a:lnTo>
                  <a:lnTo>
                    <a:pt x="1113318" y="731580"/>
                  </a:lnTo>
                  <a:lnTo>
                    <a:pt x="1127726" y="771329"/>
                  </a:lnTo>
                  <a:lnTo>
                    <a:pt x="1139901" y="811414"/>
                  </a:lnTo>
                  <a:lnTo>
                    <a:pt x="1149771" y="851773"/>
                  </a:lnTo>
                  <a:lnTo>
                    <a:pt x="1157264" y="892346"/>
                  </a:lnTo>
                  <a:lnTo>
                    <a:pt x="1162308" y="933071"/>
                  </a:lnTo>
                  <a:lnTo>
                    <a:pt x="1164831" y="973886"/>
                  </a:lnTo>
                </a:path>
              </a:pathLst>
            </a:custGeom>
            <a:ln w="19050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058261" y="3455784"/>
              <a:ext cx="88900" cy="77470"/>
            </a:xfrm>
            <a:custGeom>
              <a:avLst/>
              <a:gdLst/>
              <a:ahLst/>
              <a:cxnLst/>
              <a:rect l="l" t="t" r="r" b="b"/>
              <a:pathLst>
                <a:path w="88900" h="77470">
                  <a:moveTo>
                    <a:pt x="88887" y="0"/>
                  </a:moveTo>
                  <a:lnTo>
                    <a:pt x="45592" y="76860"/>
                  </a:lnTo>
                  <a:lnTo>
                    <a:pt x="0" y="1346"/>
                  </a:lnTo>
                </a:path>
              </a:pathLst>
            </a:custGeom>
            <a:ln w="19050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917112" y="2422106"/>
            <a:ext cx="1673860" cy="8197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C0C0C0"/>
                </a:solidFill>
                <a:latin typeface="Arial"/>
                <a:cs typeface="Arial"/>
              </a:rPr>
              <a:t>Activity</a:t>
            </a:r>
            <a:r>
              <a:rPr dirty="0" baseline="-21604" sz="1350" spc="-15" b="1">
                <a:solidFill>
                  <a:srgbClr val="C0C0C0"/>
                </a:solidFill>
                <a:latin typeface="Arial"/>
                <a:cs typeface="Arial"/>
              </a:rPr>
              <a:t>1</a:t>
            </a:r>
            <a:endParaRPr baseline="-21604" sz="1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00">
              <a:latin typeface="Arial"/>
              <a:cs typeface="Arial"/>
            </a:endParaRPr>
          </a:p>
          <a:p>
            <a:pPr marL="1097915">
              <a:lnSpc>
                <a:spcPct val="100000"/>
              </a:lnSpc>
            </a:pPr>
            <a:r>
              <a:rPr dirty="0" sz="1600" spc="-10" b="1" i="1">
                <a:solidFill>
                  <a:srgbClr val="FF9F9F"/>
                </a:solidFill>
                <a:latin typeface="Arial"/>
                <a:cs typeface="Arial"/>
              </a:rPr>
              <a:t>Intent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41142" y="3672953"/>
            <a:ext cx="725805" cy="255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Activity</a:t>
            </a:r>
            <a:r>
              <a:rPr dirty="0" baseline="-21604" sz="1350" spc="-1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baseline="-21604" sz="13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76056" y="4004863"/>
            <a:ext cx="469900" cy="301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C0C0C0"/>
                </a:solidFill>
                <a:latin typeface="Tahoma"/>
                <a:cs typeface="Tahoma"/>
              </a:rPr>
              <a:t>A</a:t>
            </a:r>
            <a:r>
              <a:rPr dirty="0" sz="1800" spc="-10" b="1">
                <a:solidFill>
                  <a:srgbClr val="C0C0C0"/>
                </a:solidFill>
                <a:latin typeface="Tahoma"/>
                <a:cs typeface="Tahoma"/>
              </a:rPr>
              <a:t>p</a:t>
            </a:r>
            <a:r>
              <a:rPr dirty="0" sz="1800" spc="-5" b="1">
                <a:solidFill>
                  <a:srgbClr val="C0C0C0"/>
                </a:solidFill>
                <a:latin typeface="Tahoma"/>
                <a:cs typeface="Tahoma"/>
              </a:rPr>
              <a:t>p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2157" y="4730151"/>
            <a:ext cx="7425055" cy="3486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ahoma"/>
                <a:cs typeface="Tahoma"/>
              </a:rPr>
              <a:t>This </a:t>
            </a:r>
            <a:r>
              <a:rPr dirty="0" sz="2000" spc="-5">
                <a:latin typeface="Tahoma"/>
                <a:cs typeface="Tahoma"/>
              </a:rPr>
              <a:t>part </a:t>
            </a:r>
            <a:r>
              <a:rPr dirty="0" sz="2000">
                <a:latin typeface="Tahoma"/>
                <a:cs typeface="Tahoma"/>
              </a:rPr>
              <a:t>of the lesson </a:t>
            </a:r>
            <a:r>
              <a:rPr dirty="0" sz="2000" spc="-5">
                <a:latin typeface="Tahoma"/>
                <a:cs typeface="Tahoma"/>
              </a:rPr>
              <a:t>focuses </a:t>
            </a:r>
            <a:r>
              <a:rPr dirty="0" sz="2000" spc="-385">
                <a:latin typeface="Tahoma"/>
                <a:cs typeface="Tahoma"/>
              </a:rPr>
              <a:t>o</a:t>
            </a:r>
            <a:r>
              <a:rPr dirty="0" baseline="-4629" sz="2700" spc="-577" b="1">
                <a:latin typeface="Tahoma"/>
                <a:cs typeface="Tahoma"/>
              </a:rPr>
              <a:t>4</a:t>
            </a:r>
            <a:r>
              <a:rPr dirty="0" sz="2000" spc="-385">
                <a:latin typeface="Tahoma"/>
                <a:cs typeface="Tahoma"/>
              </a:rPr>
              <a:t>n </a:t>
            </a:r>
            <a:r>
              <a:rPr dirty="0" sz="2000">
                <a:latin typeface="Tahoma"/>
                <a:cs typeface="Tahoma"/>
              </a:rPr>
              <a:t>concepts &amp; a </a:t>
            </a:r>
            <a:r>
              <a:rPr dirty="0" sz="2000" spc="-10">
                <a:latin typeface="Tahoma"/>
                <a:cs typeface="Tahoma"/>
              </a:rPr>
              <a:t>few </a:t>
            </a:r>
            <a:r>
              <a:rPr dirty="0" sz="2000">
                <a:latin typeface="Tahoma"/>
                <a:cs typeface="Tahoma"/>
              </a:rPr>
              <a:t>code</a:t>
            </a:r>
            <a:r>
              <a:rPr dirty="0" sz="2000" spc="-21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snippets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5319" y="4687823"/>
            <a:ext cx="7818120" cy="420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751" y="422300"/>
            <a:ext cx="54902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latin typeface="Tahoma"/>
                <a:cs typeface="Tahoma"/>
              </a:rPr>
              <a:t>T</a:t>
            </a:r>
            <a:r>
              <a:rPr dirty="0" sz="2000">
                <a:latin typeface="Tahoma"/>
                <a:cs typeface="Tahoma"/>
              </a:rPr>
              <a:t>he </a:t>
            </a:r>
            <a:r>
              <a:rPr dirty="0" sz="2000" spc="-5">
                <a:latin typeface="Tahoma"/>
                <a:cs typeface="Tahoma"/>
              </a:rPr>
              <a:t>component receiving </a:t>
            </a:r>
            <a:r>
              <a:rPr dirty="0" sz="2000">
                <a:latin typeface="Tahoma"/>
                <a:cs typeface="Tahoma"/>
              </a:rPr>
              <a:t>an </a:t>
            </a:r>
            <a:r>
              <a:rPr dirty="0" sz="2000" spc="-5">
                <a:latin typeface="Tahoma"/>
                <a:cs typeface="Tahoma"/>
              </a:rPr>
              <a:t>intent </a:t>
            </a:r>
            <a:r>
              <a:rPr dirty="0" sz="2000">
                <a:latin typeface="Tahoma"/>
                <a:cs typeface="Tahoma"/>
              </a:rPr>
              <a:t>uses</a:t>
            </a:r>
            <a:r>
              <a:rPr dirty="0" sz="2000" spc="-4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getter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351" y="727201"/>
            <a:ext cx="5307965" cy="7727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ahoma"/>
                <a:cs typeface="Tahoma"/>
              </a:rPr>
              <a:t>methods to </a:t>
            </a:r>
            <a:r>
              <a:rPr dirty="0" sz="2000" spc="-5">
                <a:latin typeface="Tahoma"/>
                <a:cs typeface="Tahoma"/>
              </a:rPr>
              <a:t>extract </a:t>
            </a:r>
            <a:r>
              <a:rPr dirty="0" sz="2000">
                <a:latin typeface="Tahoma"/>
                <a:cs typeface="Tahoma"/>
              </a:rPr>
              <a:t>data inserted </a:t>
            </a:r>
            <a:r>
              <a:rPr dirty="0" sz="2000" spc="-5">
                <a:latin typeface="Tahoma"/>
                <a:cs typeface="Tahoma"/>
              </a:rPr>
              <a:t>by </a:t>
            </a:r>
            <a:r>
              <a:rPr dirty="0" sz="2000">
                <a:latin typeface="Tahoma"/>
                <a:cs typeface="Tahoma"/>
              </a:rPr>
              <a:t>the</a:t>
            </a:r>
            <a:r>
              <a:rPr dirty="0" sz="2000" spc="-14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sender</a:t>
            </a:r>
            <a:endParaRPr sz="2000">
              <a:latin typeface="Tahoma"/>
              <a:cs typeface="Tahoma"/>
            </a:endParaRPr>
          </a:p>
          <a:p>
            <a:pPr marL="44450">
              <a:lnSpc>
                <a:spcPct val="100000"/>
              </a:lnSpc>
              <a:spcBef>
                <a:spcPts val="1555"/>
              </a:spcBef>
            </a:pPr>
            <a:r>
              <a:rPr dirty="0" sz="1600" spc="-5" b="1">
                <a:latin typeface="Courier New"/>
                <a:cs typeface="Courier New"/>
              </a:rPr>
              <a:t>Intent i =</a:t>
            </a:r>
            <a:r>
              <a:rPr dirty="0" sz="1600" spc="2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getIntent</a:t>
            </a:r>
            <a:r>
              <a:rPr dirty="0" sz="1600" spc="-5" b="1">
                <a:latin typeface="Courier New"/>
                <a:cs typeface="Courier New"/>
              </a:rPr>
              <a:t>();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2727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Intent</a:t>
            </a:r>
            <a:r>
              <a:rPr dirty="0" spc="15"/>
              <a:t> </a:t>
            </a:r>
            <a:r>
              <a:rPr dirty="0" spc="-10"/>
              <a:t>API	</a:t>
            </a:r>
          </a:p>
        </p:txBody>
      </p:sp>
      <p:sp>
        <p:nvSpPr>
          <p:cNvPr id="6" name="object 6"/>
          <p:cNvSpPr/>
          <p:nvPr/>
        </p:nvSpPr>
        <p:spPr>
          <a:xfrm>
            <a:off x="5716523" y="493776"/>
            <a:ext cx="3305555" cy="2177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134542" y="2304719"/>
            <a:ext cx="469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Tahoma"/>
                <a:cs typeface="Tahoma"/>
              </a:rPr>
              <a:t>A</a:t>
            </a:r>
            <a:r>
              <a:rPr dirty="0" sz="1800" spc="-10" b="1">
                <a:latin typeface="Tahoma"/>
                <a:cs typeface="Tahoma"/>
              </a:rPr>
              <a:t>p</a:t>
            </a:r>
            <a:r>
              <a:rPr dirty="0" sz="1800" spc="-5" b="1">
                <a:latin typeface="Tahoma"/>
                <a:cs typeface="Tahoma"/>
              </a:rPr>
              <a:t>p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46064" y="606551"/>
            <a:ext cx="1261871" cy="502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088291" y="721855"/>
            <a:ext cx="7766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Activity</a:t>
            </a:r>
            <a:r>
              <a:rPr dirty="0" baseline="-21604" sz="1350" spc="-15" b="1">
                <a:latin typeface="Arial"/>
                <a:cs typeface="Arial"/>
              </a:rPr>
              <a:t>1</a:t>
            </a:r>
            <a:endParaRPr baseline="-21604" sz="13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18476" y="1828800"/>
            <a:ext cx="1287779" cy="527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874216" y="1955812"/>
            <a:ext cx="7766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Activity</a:t>
            </a:r>
            <a:r>
              <a:rPr dirty="0" baseline="-21604" sz="1350" spc="-1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baseline="-21604" sz="13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087971" y="848474"/>
            <a:ext cx="1227455" cy="993775"/>
            <a:chOff x="7087971" y="848474"/>
            <a:chExt cx="1227455" cy="993775"/>
          </a:xfrm>
        </p:grpSpPr>
        <p:sp>
          <p:nvSpPr>
            <p:cNvPr id="13" name="object 13"/>
            <p:cNvSpPr/>
            <p:nvPr/>
          </p:nvSpPr>
          <p:spPr>
            <a:xfrm>
              <a:off x="7097496" y="857999"/>
              <a:ext cx="1165225" cy="974090"/>
            </a:xfrm>
            <a:custGeom>
              <a:avLst/>
              <a:gdLst/>
              <a:ahLst/>
              <a:cxnLst/>
              <a:rect l="l" t="t" r="r" b="b"/>
              <a:pathLst>
                <a:path w="1165225" h="974089">
                  <a:moveTo>
                    <a:pt x="0" y="0"/>
                  </a:moveTo>
                  <a:lnTo>
                    <a:pt x="47904" y="1109"/>
                  </a:lnTo>
                  <a:lnTo>
                    <a:pt x="95735" y="4397"/>
                  </a:lnTo>
                  <a:lnTo>
                    <a:pt x="143423" y="9802"/>
                  </a:lnTo>
                  <a:lnTo>
                    <a:pt x="190895" y="17263"/>
                  </a:lnTo>
                  <a:lnTo>
                    <a:pt x="238078" y="26718"/>
                  </a:lnTo>
                  <a:lnTo>
                    <a:pt x="284902" y="38106"/>
                  </a:lnTo>
                  <a:lnTo>
                    <a:pt x="331293" y="51365"/>
                  </a:lnTo>
                  <a:lnTo>
                    <a:pt x="377179" y="66434"/>
                  </a:lnTo>
                  <a:lnTo>
                    <a:pt x="422490" y="83252"/>
                  </a:lnTo>
                  <a:lnTo>
                    <a:pt x="467152" y="101757"/>
                  </a:lnTo>
                  <a:lnTo>
                    <a:pt x="511094" y="121887"/>
                  </a:lnTo>
                  <a:lnTo>
                    <a:pt x="554243" y="143582"/>
                  </a:lnTo>
                  <a:lnTo>
                    <a:pt x="596528" y="166780"/>
                  </a:lnTo>
                  <a:lnTo>
                    <a:pt x="637876" y="191419"/>
                  </a:lnTo>
                  <a:lnTo>
                    <a:pt x="678216" y="217438"/>
                  </a:lnTo>
                  <a:lnTo>
                    <a:pt x="717476" y="244776"/>
                  </a:lnTo>
                  <a:lnTo>
                    <a:pt x="755583" y="273372"/>
                  </a:lnTo>
                  <a:lnTo>
                    <a:pt x="792465" y="303163"/>
                  </a:lnTo>
                  <a:lnTo>
                    <a:pt x="828051" y="334088"/>
                  </a:lnTo>
                  <a:lnTo>
                    <a:pt x="862268" y="366087"/>
                  </a:lnTo>
                  <a:lnTo>
                    <a:pt x="895045" y="399097"/>
                  </a:lnTo>
                  <a:lnTo>
                    <a:pt x="926308" y="433058"/>
                  </a:lnTo>
                  <a:lnTo>
                    <a:pt x="955987" y="467907"/>
                  </a:lnTo>
                  <a:lnTo>
                    <a:pt x="984010" y="503584"/>
                  </a:lnTo>
                  <a:lnTo>
                    <a:pt x="1010303" y="540026"/>
                  </a:lnTo>
                  <a:lnTo>
                    <a:pt x="1034796" y="577174"/>
                  </a:lnTo>
                  <a:lnTo>
                    <a:pt x="1057416" y="614964"/>
                  </a:lnTo>
                  <a:lnTo>
                    <a:pt x="1078091" y="653336"/>
                  </a:lnTo>
                  <a:lnTo>
                    <a:pt x="1096749" y="692228"/>
                  </a:lnTo>
                  <a:lnTo>
                    <a:pt x="1113318" y="731580"/>
                  </a:lnTo>
                  <a:lnTo>
                    <a:pt x="1127726" y="771329"/>
                  </a:lnTo>
                  <a:lnTo>
                    <a:pt x="1139901" y="811414"/>
                  </a:lnTo>
                  <a:lnTo>
                    <a:pt x="1149771" y="851773"/>
                  </a:lnTo>
                  <a:lnTo>
                    <a:pt x="1157264" y="892346"/>
                  </a:lnTo>
                  <a:lnTo>
                    <a:pt x="1162308" y="933071"/>
                  </a:lnTo>
                  <a:lnTo>
                    <a:pt x="1164831" y="973886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216734" y="1755533"/>
              <a:ext cx="88900" cy="77470"/>
            </a:xfrm>
            <a:custGeom>
              <a:avLst/>
              <a:gdLst/>
              <a:ahLst/>
              <a:cxnLst/>
              <a:rect l="l" t="t" r="r" b="b"/>
              <a:pathLst>
                <a:path w="88900" h="77469">
                  <a:moveTo>
                    <a:pt x="88887" y="0"/>
                  </a:moveTo>
                  <a:lnTo>
                    <a:pt x="45593" y="76860"/>
                  </a:lnTo>
                  <a:lnTo>
                    <a:pt x="0" y="1346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7161148" y="1272997"/>
            <a:ext cx="5759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 i="1">
                <a:solidFill>
                  <a:srgbClr val="FF0000"/>
                </a:solidFill>
                <a:latin typeface="Arial"/>
                <a:cs typeface="Arial"/>
              </a:rPr>
              <a:t>Intent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1516" y="4729073"/>
            <a:ext cx="7601584" cy="3492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>
                <a:latin typeface="Tahoma"/>
                <a:cs typeface="Tahoma"/>
              </a:rPr>
              <a:t>There are </a:t>
            </a:r>
            <a:r>
              <a:rPr dirty="0" sz="2000" spc="-10">
                <a:latin typeface="Tahoma"/>
                <a:cs typeface="Tahoma"/>
              </a:rPr>
              <a:t>various ways for </a:t>
            </a:r>
            <a:r>
              <a:rPr dirty="0" sz="2000">
                <a:latin typeface="Tahoma"/>
                <a:cs typeface="Tahoma"/>
              </a:rPr>
              <a:t>a </a:t>
            </a:r>
            <a:r>
              <a:rPr dirty="0" sz="2000" spc="-210">
                <a:latin typeface="Tahoma"/>
                <a:cs typeface="Tahoma"/>
              </a:rPr>
              <a:t>com</a:t>
            </a:r>
            <a:r>
              <a:rPr dirty="0" baseline="-4629" sz="2700" spc="-315" b="1">
                <a:latin typeface="Tahoma"/>
                <a:cs typeface="Tahoma"/>
              </a:rPr>
              <a:t>4</a:t>
            </a:r>
            <a:r>
              <a:rPr dirty="0" sz="2000" spc="-210">
                <a:latin typeface="Tahoma"/>
                <a:cs typeface="Tahoma"/>
              </a:rPr>
              <a:t>p</a:t>
            </a:r>
            <a:r>
              <a:rPr dirty="0" baseline="-4629" sz="2700" spc="-315" b="1">
                <a:latin typeface="Tahoma"/>
                <a:cs typeface="Tahoma"/>
              </a:rPr>
              <a:t>0</a:t>
            </a:r>
            <a:r>
              <a:rPr dirty="0" sz="2000" spc="-210">
                <a:latin typeface="Tahoma"/>
                <a:cs typeface="Tahoma"/>
              </a:rPr>
              <a:t>onent </a:t>
            </a:r>
            <a:r>
              <a:rPr dirty="0" sz="2000">
                <a:latin typeface="Tahoma"/>
                <a:cs typeface="Tahoma"/>
              </a:rPr>
              <a:t>to get </a:t>
            </a:r>
            <a:r>
              <a:rPr dirty="0" sz="2000" spc="-5">
                <a:latin typeface="Tahoma"/>
                <a:cs typeface="Tahoma"/>
              </a:rPr>
              <a:t>its </a:t>
            </a:r>
            <a:r>
              <a:rPr dirty="0" sz="2000">
                <a:latin typeface="Tahoma"/>
                <a:cs typeface="Tahoma"/>
              </a:rPr>
              <a:t>associated</a:t>
            </a:r>
            <a:r>
              <a:rPr dirty="0" sz="2000" spc="-21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intent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8936" y="1742428"/>
            <a:ext cx="1001394" cy="561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dirty="0" sz="1600" spc="-5" b="1">
                <a:latin typeface="Courier New"/>
                <a:cs typeface="Courier New"/>
              </a:rPr>
              <a:t>Uri</a:t>
            </a:r>
            <a:r>
              <a:rPr dirty="0" sz="1600" spc="-7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data  String</a:t>
            </a:r>
            <a:r>
              <a:rPr dirty="0" sz="1600" spc="-7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58737" y="1742428"/>
            <a:ext cx="3445510" cy="561975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i.getData();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i.getStringExtra("Today");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8936" y="2255036"/>
            <a:ext cx="41763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31900" algn="l"/>
              </a:tabLst>
            </a:pPr>
            <a:r>
              <a:rPr dirty="0" sz="1600" spc="-5" b="1">
                <a:latin typeface="Courier New"/>
                <a:cs typeface="Courier New"/>
              </a:rPr>
              <a:t>Float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f	=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i.getFloatExtra("Pi");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8936" y="2474551"/>
            <a:ext cx="4911090" cy="48831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</a:pPr>
            <a:r>
              <a:rPr dirty="0" sz="1600" spc="-5" b="1">
                <a:latin typeface="Courier New"/>
                <a:cs typeface="Courier New"/>
              </a:rPr>
              <a:t>Boolean b = i.getBooleanExtra("isHot");  Integer n =</a:t>
            </a:r>
            <a:r>
              <a:rPr dirty="0" sz="1600" spc="8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i.getIntegerExtra("Answer");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51" y="422300"/>
            <a:ext cx="54902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latin typeface="Tahoma"/>
                <a:cs typeface="Tahoma"/>
              </a:rPr>
              <a:t>T</a:t>
            </a:r>
            <a:r>
              <a:rPr dirty="0" sz="2000">
                <a:latin typeface="Tahoma"/>
                <a:cs typeface="Tahoma"/>
              </a:rPr>
              <a:t>he </a:t>
            </a:r>
            <a:r>
              <a:rPr dirty="0" sz="2000" spc="-5">
                <a:latin typeface="Tahoma"/>
                <a:cs typeface="Tahoma"/>
              </a:rPr>
              <a:t>component receiving </a:t>
            </a:r>
            <a:r>
              <a:rPr dirty="0" sz="2000">
                <a:latin typeface="Tahoma"/>
                <a:cs typeface="Tahoma"/>
              </a:rPr>
              <a:t>an </a:t>
            </a:r>
            <a:r>
              <a:rPr dirty="0" sz="2000" spc="-5">
                <a:latin typeface="Tahoma"/>
                <a:cs typeface="Tahoma"/>
              </a:rPr>
              <a:t>intent </a:t>
            </a:r>
            <a:r>
              <a:rPr dirty="0" sz="2000">
                <a:latin typeface="Tahoma"/>
                <a:cs typeface="Tahoma"/>
              </a:rPr>
              <a:t>uses</a:t>
            </a:r>
            <a:r>
              <a:rPr dirty="0" sz="2000" spc="-4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getter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51" y="727201"/>
            <a:ext cx="5307965" cy="7727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ahoma"/>
                <a:cs typeface="Tahoma"/>
              </a:rPr>
              <a:t>methods to </a:t>
            </a:r>
            <a:r>
              <a:rPr dirty="0" sz="2000" spc="-5">
                <a:latin typeface="Tahoma"/>
                <a:cs typeface="Tahoma"/>
              </a:rPr>
              <a:t>extract </a:t>
            </a:r>
            <a:r>
              <a:rPr dirty="0" sz="2000">
                <a:latin typeface="Tahoma"/>
                <a:cs typeface="Tahoma"/>
              </a:rPr>
              <a:t>data inserted </a:t>
            </a:r>
            <a:r>
              <a:rPr dirty="0" sz="2000" spc="-5">
                <a:latin typeface="Tahoma"/>
                <a:cs typeface="Tahoma"/>
              </a:rPr>
              <a:t>by </a:t>
            </a:r>
            <a:r>
              <a:rPr dirty="0" sz="2000">
                <a:latin typeface="Tahoma"/>
                <a:cs typeface="Tahoma"/>
              </a:rPr>
              <a:t>the</a:t>
            </a:r>
            <a:r>
              <a:rPr dirty="0" sz="2000" spc="-14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sender</a:t>
            </a:r>
            <a:endParaRPr sz="2000">
              <a:latin typeface="Tahoma"/>
              <a:cs typeface="Tahoma"/>
            </a:endParaRPr>
          </a:p>
          <a:p>
            <a:pPr marL="44450">
              <a:lnSpc>
                <a:spcPct val="100000"/>
              </a:lnSpc>
              <a:spcBef>
                <a:spcPts val="1555"/>
              </a:spcBef>
            </a:pPr>
            <a:r>
              <a:rPr dirty="0" sz="1600" spc="-5" b="1">
                <a:latin typeface="Courier New"/>
                <a:cs typeface="Courier New"/>
              </a:rPr>
              <a:t>Intent i =</a:t>
            </a:r>
            <a:r>
              <a:rPr dirty="0" sz="1600" spc="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getIntent();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8936" y="1742428"/>
            <a:ext cx="1001394" cy="561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dirty="0" sz="1600" spc="-5" b="1">
                <a:latin typeface="Courier New"/>
                <a:cs typeface="Courier New"/>
              </a:rPr>
              <a:t>Uri</a:t>
            </a:r>
            <a:r>
              <a:rPr dirty="0" sz="1600" spc="-7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data  String</a:t>
            </a:r>
            <a:r>
              <a:rPr dirty="0" sz="1600" spc="-7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8737" y="1742428"/>
            <a:ext cx="3445510" cy="561975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i.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getData</a:t>
            </a:r>
            <a:r>
              <a:rPr dirty="0" sz="1600" spc="-5" b="1">
                <a:latin typeface="Courier New"/>
                <a:cs typeface="Courier New"/>
              </a:rPr>
              <a:t>();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i.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getStringExtra</a:t>
            </a:r>
            <a:r>
              <a:rPr dirty="0" sz="1600" spc="-5" b="1">
                <a:latin typeface="Courier New"/>
                <a:cs typeface="Courier New"/>
              </a:rPr>
              <a:t>("Today");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8936" y="2255036"/>
            <a:ext cx="41763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31900" algn="l"/>
              </a:tabLst>
            </a:pPr>
            <a:r>
              <a:rPr dirty="0" sz="1600" spc="-5" b="1">
                <a:latin typeface="Courier New"/>
                <a:cs typeface="Courier New"/>
              </a:rPr>
              <a:t>Float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f	=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i.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getFloatExtra</a:t>
            </a:r>
            <a:r>
              <a:rPr dirty="0" sz="1600" spc="-5" b="1">
                <a:latin typeface="Courier New"/>
                <a:cs typeface="Courier New"/>
              </a:rPr>
              <a:t>("Pi");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8936" y="2474551"/>
            <a:ext cx="4911090" cy="48831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</a:pPr>
            <a:r>
              <a:rPr dirty="0" sz="1600" spc="-5" b="1">
                <a:latin typeface="Courier New"/>
                <a:cs typeface="Courier New"/>
              </a:rPr>
              <a:t>Boolean b = i.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getBooleanExtra</a:t>
            </a:r>
            <a:r>
              <a:rPr dirty="0" sz="1600" spc="-5" b="1">
                <a:latin typeface="Courier New"/>
                <a:cs typeface="Courier New"/>
              </a:rPr>
              <a:t>("isHot");  Integer n =</a:t>
            </a:r>
            <a:r>
              <a:rPr dirty="0" sz="1600" spc="8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i.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getIntegerExtra</a:t>
            </a:r>
            <a:r>
              <a:rPr dirty="0" sz="1600" spc="-5" b="1">
                <a:latin typeface="Courier New"/>
                <a:cs typeface="Courier New"/>
              </a:rPr>
              <a:t>("Answer");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2727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Intent</a:t>
            </a:r>
            <a:r>
              <a:rPr dirty="0" spc="15"/>
              <a:t> </a:t>
            </a:r>
            <a:r>
              <a:rPr dirty="0" spc="-10"/>
              <a:t>API	</a:t>
            </a:r>
          </a:p>
        </p:txBody>
      </p:sp>
      <p:sp>
        <p:nvSpPr>
          <p:cNvPr id="9" name="object 9"/>
          <p:cNvSpPr/>
          <p:nvPr/>
        </p:nvSpPr>
        <p:spPr>
          <a:xfrm>
            <a:off x="5716523" y="493776"/>
            <a:ext cx="3305555" cy="2177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34542" y="2304719"/>
            <a:ext cx="469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Tahoma"/>
                <a:cs typeface="Tahoma"/>
              </a:rPr>
              <a:t>A</a:t>
            </a:r>
            <a:r>
              <a:rPr dirty="0" sz="1800" spc="-10" b="1">
                <a:latin typeface="Tahoma"/>
                <a:cs typeface="Tahoma"/>
              </a:rPr>
              <a:t>p</a:t>
            </a:r>
            <a:r>
              <a:rPr dirty="0" sz="1800" spc="-5" b="1">
                <a:latin typeface="Tahoma"/>
                <a:cs typeface="Tahoma"/>
              </a:rPr>
              <a:t>p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46064" y="606551"/>
            <a:ext cx="1261871" cy="502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088291" y="721855"/>
            <a:ext cx="7766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Activity</a:t>
            </a:r>
            <a:r>
              <a:rPr dirty="0" baseline="-21604" sz="1350" spc="-15" b="1">
                <a:latin typeface="Arial"/>
                <a:cs typeface="Arial"/>
              </a:rPr>
              <a:t>1</a:t>
            </a:r>
            <a:endParaRPr baseline="-21604" sz="13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18476" y="1828800"/>
            <a:ext cx="1287779" cy="527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874216" y="1955812"/>
            <a:ext cx="7766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Activity</a:t>
            </a:r>
            <a:r>
              <a:rPr dirty="0" baseline="-21604" sz="1350" spc="-1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baseline="-21604" sz="135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087971" y="848474"/>
            <a:ext cx="1227455" cy="993775"/>
            <a:chOff x="7087971" y="848474"/>
            <a:chExt cx="1227455" cy="993775"/>
          </a:xfrm>
        </p:grpSpPr>
        <p:sp>
          <p:nvSpPr>
            <p:cNvPr id="16" name="object 16"/>
            <p:cNvSpPr/>
            <p:nvPr/>
          </p:nvSpPr>
          <p:spPr>
            <a:xfrm>
              <a:off x="7097496" y="857999"/>
              <a:ext cx="1165225" cy="974090"/>
            </a:xfrm>
            <a:custGeom>
              <a:avLst/>
              <a:gdLst/>
              <a:ahLst/>
              <a:cxnLst/>
              <a:rect l="l" t="t" r="r" b="b"/>
              <a:pathLst>
                <a:path w="1165225" h="974089">
                  <a:moveTo>
                    <a:pt x="0" y="0"/>
                  </a:moveTo>
                  <a:lnTo>
                    <a:pt x="47904" y="1109"/>
                  </a:lnTo>
                  <a:lnTo>
                    <a:pt x="95735" y="4397"/>
                  </a:lnTo>
                  <a:lnTo>
                    <a:pt x="143423" y="9802"/>
                  </a:lnTo>
                  <a:lnTo>
                    <a:pt x="190895" y="17263"/>
                  </a:lnTo>
                  <a:lnTo>
                    <a:pt x="238078" y="26718"/>
                  </a:lnTo>
                  <a:lnTo>
                    <a:pt x="284902" y="38106"/>
                  </a:lnTo>
                  <a:lnTo>
                    <a:pt x="331293" y="51365"/>
                  </a:lnTo>
                  <a:lnTo>
                    <a:pt x="377179" y="66434"/>
                  </a:lnTo>
                  <a:lnTo>
                    <a:pt x="422490" y="83252"/>
                  </a:lnTo>
                  <a:lnTo>
                    <a:pt x="467152" y="101757"/>
                  </a:lnTo>
                  <a:lnTo>
                    <a:pt x="511094" y="121887"/>
                  </a:lnTo>
                  <a:lnTo>
                    <a:pt x="554243" y="143582"/>
                  </a:lnTo>
                  <a:lnTo>
                    <a:pt x="596528" y="166780"/>
                  </a:lnTo>
                  <a:lnTo>
                    <a:pt x="637876" y="191419"/>
                  </a:lnTo>
                  <a:lnTo>
                    <a:pt x="678216" y="217438"/>
                  </a:lnTo>
                  <a:lnTo>
                    <a:pt x="717476" y="244776"/>
                  </a:lnTo>
                  <a:lnTo>
                    <a:pt x="755583" y="273372"/>
                  </a:lnTo>
                  <a:lnTo>
                    <a:pt x="792465" y="303163"/>
                  </a:lnTo>
                  <a:lnTo>
                    <a:pt x="828051" y="334088"/>
                  </a:lnTo>
                  <a:lnTo>
                    <a:pt x="862268" y="366087"/>
                  </a:lnTo>
                  <a:lnTo>
                    <a:pt x="895045" y="399097"/>
                  </a:lnTo>
                  <a:lnTo>
                    <a:pt x="926308" y="433058"/>
                  </a:lnTo>
                  <a:lnTo>
                    <a:pt x="955987" y="467907"/>
                  </a:lnTo>
                  <a:lnTo>
                    <a:pt x="984010" y="503584"/>
                  </a:lnTo>
                  <a:lnTo>
                    <a:pt x="1010303" y="540026"/>
                  </a:lnTo>
                  <a:lnTo>
                    <a:pt x="1034796" y="577174"/>
                  </a:lnTo>
                  <a:lnTo>
                    <a:pt x="1057416" y="614964"/>
                  </a:lnTo>
                  <a:lnTo>
                    <a:pt x="1078091" y="653336"/>
                  </a:lnTo>
                  <a:lnTo>
                    <a:pt x="1096749" y="692228"/>
                  </a:lnTo>
                  <a:lnTo>
                    <a:pt x="1113318" y="731580"/>
                  </a:lnTo>
                  <a:lnTo>
                    <a:pt x="1127726" y="771329"/>
                  </a:lnTo>
                  <a:lnTo>
                    <a:pt x="1139901" y="811414"/>
                  </a:lnTo>
                  <a:lnTo>
                    <a:pt x="1149771" y="851773"/>
                  </a:lnTo>
                  <a:lnTo>
                    <a:pt x="1157264" y="892346"/>
                  </a:lnTo>
                  <a:lnTo>
                    <a:pt x="1162308" y="933071"/>
                  </a:lnTo>
                  <a:lnTo>
                    <a:pt x="1164831" y="973886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216734" y="1755533"/>
              <a:ext cx="88900" cy="77470"/>
            </a:xfrm>
            <a:custGeom>
              <a:avLst/>
              <a:gdLst/>
              <a:ahLst/>
              <a:cxnLst/>
              <a:rect l="l" t="t" r="r" b="b"/>
              <a:pathLst>
                <a:path w="88900" h="77469">
                  <a:moveTo>
                    <a:pt x="88887" y="0"/>
                  </a:moveTo>
                  <a:lnTo>
                    <a:pt x="45593" y="76860"/>
                  </a:lnTo>
                  <a:lnTo>
                    <a:pt x="0" y="1346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7161148" y="1272997"/>
            <a:ext cx="5759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 i="1">
                <a:solidFill>
                  <a:srgbClr val="FF0000"/>
                </a:solidFill>
                <a:latin typeface="Arial"/>
                <a:cs typeface="Arial"/>
              </a:rPr>
              <a:t>Intent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90923" y="4776906"/>
            <a:ext cx="318135" cy="301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 b="1">
                <a:latin typeface="Tahoma"/>
                <a:cs typeface="Tahoma"/>
              </a:rPr>
              <a:t>41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3859" y="4687823"/>
            <a:ext cx="8330183" cy="420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09948" y="3722033"/>
            <a:ext cx="8114030" cy="1338580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algn="ctr" marL="6069330" marR="354965">
              <a:lnSpc>
                <a:spcPts val="2160"/>
              </a:lnSpc>
              <a:spcBef>
                <a:spcPts val="484"/>
              </a:spcBef>
            </a:pPr>
            <a:r>
              <a:rPr dirty="0" sz="2100" spc="-95" b="1" i="1">
                <a:latin typeface="Tahoma"/>
                <a:cs typeface="Tahoma"/>
              </a:rPr>
              <a:t>Only </a:t>
            </a:r>
            <a:r>
              <a:rPr dirty="0" sz="2100" spc="-120" b="1" i="1">
                <a:latin typeface="Tahoma"/>
                <a:cs typeface="Tahoma"/>
              </a:rPr>
              <a:t>You Can  </a:t>
            </a:r>
            <a:r>
              <a:rPr dirty="0" sz="2100" spc="-80" b="1" i="1">
                <a:latin typeface="Tahoma"/>
                <a:cs typeface="Tahoma"/>
              </a:rPr>
              <a:t>Prevent </a:t>
            </a:r>
            <a:r>
              <a:rPr dirty="0" sz="2100" spc="-100" b="1" i="1">
                <a:latin typeface="Tahoma"/>
                <a:cs typeface="Tahoma"/>
              </a:rPr>
              <a:t>Type  </a:t>
            </a:r>
            <a:r>
              <a:rPr dirty="0" sz="2100" spc="-55" b="1" i="1">
                <a:latin typeface="Tahoma"/>
                <a:cs typeface="Tahoma"/>
              </a:rPr>
              <a:t>Errors!</a:t>
            </a:r>
            <a:endParaRPr sz="21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dirty="0" sz="2000" spc="-5">
                <a:latin typeface="Tahoma"/>
                <a:cs typeface="Tahoma"/>
              </a:rPr>
              <a:t>App </a:t>
            </a:r>
            <a:r>
              <a:rPr dirty="0" sz="2000" spc="-10">
                <a:latin typeface="Tahoma"/>
                <a:cs typeface="Tahoma"/>
              </a:rPr>
              <a:t>programmers </a:t>
            </a:r>
            <a:r>
              <a:rPr dirty="0" sz="2000">
                <a:latin typeface="Tahoma"/>
                <a:cs typeface="Tahoma"/>
              </a:rPr>
              <a:t>must </a:t>
            </a:r>
            <a:r>
              <a:rPr dirty="0" sz="2000" spc="-5">
                <a:latin typeface="Tahoma"/>
                <a:cs typeface="Tahoma"/>
              </a:rPr>
              <a:t>know </a:t>
            </a:r>
            <a:r>
              <a:rPr dirty="0" sz="2000" spc="-260">
                <a:latin typeface="Tahoma"/>
                <a:cs typeface="Tahoma"/>
              </a:rPr>
              <a:t>corre</a:t>
            </a:r>
            <a:r>
              <a:rPr dirty="0" baseline="-4629" sz="2700" spc="-390" b="1">
                <a:latin typeface="Tahoma"/>
                <a:cs typeface="Tahoma"/>
              </a:rPr>
              <a:t>4</a:t>
            </a:r>
            <a:r>
              <a:rPr dirty="0" sz="2000" spc="-260">
                <a:latin typeface="Tahoma"/>
                <a:cs typeface="Tahoma"/>
              </a:rPr>
              <a:t>c</a:t>
            </a:r>
            <a:r>
              <a:rPr dirty="0" baseline="-4629" sz="2700" spc="-390" b="1">
                <a:latin typeface="Tahoma"/>
                <a:cs typeface="Tahoma"/>
              </a:rPr>
              <a:t>2</a:t>
            </a:r>
            <a:r>
              <a:rPr dirty="0" sz="2000" spc="-260">
                <a:latin typeface="Tahoma"/>
                <a:cs typeface="Tahoma"/>
              </a:rPr>
              <a:t>t </a:t>
            </a:r>
            <a:r>
              <a:rPr dirty="0" sz="2000" spc="-5">
                <a:latin typeface="Tahoma"/>
                <a:cs typeface="Tahoma"/>
              </a:rPr>
              <a:t>element </a:t>
            </a:r>
            <a:r>
              <a:rPr dirty="0" sz="2000" spc="-10">
                <a:latin typeface="Tahoma"/>
                <a:cs typeface="Tahoma"/>
              </a:rPr>
              <a:t>types </a:t>
            </a:r>
            <a:r>
              <a:rPr dirty="0" sz="2000">
                <a:latin typeface="Tahoma"/>
                <a:cs typeface="Tahoma"/>
              </a:rPr>
              <a:t>(or </a:t>
            </a:r>
            <a:r>
              <a:rPr dirty="0" sz="2000" spc="-5">
                <a:latin typeface="Tahoma"/>
                <a:cs typeface="Tahoma"/>
              </a:rPr>
              <a:t>null is</a:t>
            </a:r>
            <a:r>
              <a:rPr dirty="0" sz="2000" spc="-4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returned)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51" y="422300"/>
            <a:ext cx="5536565" cy="1077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latin typeface="Tahoma"/>
                <a:cs typeface="Tahoma"/>
              </a:rPr>
              <a:t>The </a:t>
            </a:r>
            <a:r>
              <a:rPr dirty="0" sz="2000" spc="-5">
                <a:latin typeface="Tahoma"/>
                <a:cs typeface="Tahoma"/>
              </a:rPr>
              <a:t>component receiving </a:t>
            </a:r>
            <a:r>
              <a:rPr dirty="0" sz="2000">
                <a:latin typeface="Tahoma"/>
                <a:cs typeface="Tahoma"/>
              </a:rPr>
              <a:t>an </a:t>
            </a:r>
            <a:r>
              <a:rPr dirty="0" sz="2000" spc="-5">
                <a:latin typeface="Tahoma"/>
                <a:cs typeface="Tahoma"/>
              </a:rPr>
              <a:t>intent </a:t>
            </a:r>
            <a:r>
              <a:rPr dirty="0" sz="2000">
                <a:latin typeface="Tahoma"/>
                <a:cs typeface="Tahoma"/>
              </a:rPr>
              <a:t>uses </a:t>
            </a:r>
            <a:r>
              <a:rPr dirty="0" sz="2000" spc="-5">
                <a:latin typeface="Tahoma"/>
                <a:cs typeface="Tahoma"/>
              </a:rPr>
              <a:t>getter  </a:t>
            </a:r>
            <a:r>
              <a:rPr dirty="0" sz="2000">
                <a:latin typeface="Tahoma"/>
                <a:cs typeface="Tahoma"/>
              </a:rPr>
              <a:t>methods to </a:t>
            </a:r>
            <a:r>
              <a:rPr dirty="0" sz="2000" spc="-5">
                <a:latin typeface="Tahoma"/>
                <a:cs typeface="Tahoma"/>
              </a:rPr>
              <a:t>extract </a:t>
            </a:r>
            <a:r>
              <a:rPr dirty="0" sz="2000">
                <a:latin typeface="Tahoma"/>
                <a:cs typeface="Tahoma"/>
              </a:rPr>
              <a:t>data inserted </a:t>
            </a:r>
            <a:r>
              <a:rPr dirty="0" sz="2000" spc="-5">
                <a:latin typeface="Tahoma"/>
                <a:cs typeface="Tahoma"/>
              </a:rPr>
              <a:t>by </a:t>
            </a:r>
            <a:r>
              <a:rPr dirty="0" sz="2000">
                <a:latin typeface="Tahoma"/>
                <a:cs typeface="Tahoma"/>
              </a:rPr>
              <a:t>the</a:t>
            </a:r>
            <a:r>
              <a:rPr dirty="0" sz="2000" spc="-14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sender</a:t>
            </a:r>
            <a:endParaRPr sz="2000">
              <a:latin typeface="Tahoma"/>
              <a:cs typeface="Tahoma"/>
            </a:endParaRPr>
          </a:p>
          <a:p>
            <a:pPr marL="273050">
              <a:lnSpc>
                <a:spcPct val="100000"/>
              </a:lnSpc>
              <a:spcBef>
                <a:spcPts val="1560"/>
              </a:spcBef>
            </a:pPr>
            <a:r>
              <a:rPr dirty="0" sz="1600" spc="-5" b="1">
                <a:latin typeface="Courier New"/>
                <a:cs typeface="Courier New"/>
              </a:rPr>
              <a:t>Intent i =</a:t>
            </a:r>
            <a:r>
              <a:rPr dirty="0" sz="1600" spc="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getIntent();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8936" y="1742428"/>
            <a:ext cx="1002030" cy="561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dirty="0" sz="1600" spc="-5" b="1">
                <a:latin typeface="Courier New"/>
                <a:cs typeface="Courier New"/>
              </a:rPr>
              <a:t>Uri</a:t>
            </a:r>
            <a:r>
              <a:rPr dirty="0" sz="1600" spc="-7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data  String</a:t>
            </a:r>
            <a:r>
              <a:rPr dirty="0" sz="1600" spc="-7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8737" y="1742428"/>
            <a:ext cx="3445510" cy="561975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i.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getData</a:t>
            </a:r>
            <a:r>
              <a:rPr dirty="0" sz="1600" spc="-5" b="1">
                <a:latin typeface="Courier New"/>
                <a:cs typeface="Courier New"/>
              </a:rPr>
              <a:t>();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i.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getStringExtra</a:t>
            </a:r>
            <a:r>
              <a:rPr dirty="0" sz="1600" spc="-5" b="1">
                <a:latin typeface="Courier New"/>
                <a:cs typeface="Courier New"/>
              </a:rPr>
              <a:t>("Today");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8936" y="2255036"/>
            <a:ext cx="4911090" cy="70802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  <a:tabLst>
                <a:tab pos="1231900" algn="l"/>
              </a:tabLst>
            </a:pPr>
            <a:r>
              <a:rPr dirty="0" sz="1600" spc="-5" b="1">
                <a:latin typeface="Courier New"/>
                <a:cs typeface="Courier New"/>
              </a:rPr>
              <a:t>Float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f	= i.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getFloatExtra</a:t>
            </a:r>
            <a:r>
              <a:rPr dirty="0" sz="1600" spc="-5" b="1">
                <a:latin typeface="Courier New"/>
                <a:cs typeface="Courier New"/>
              </a:rPr>
              <a:t>("Pi");  Boolean b = i.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getBooleanExtra</a:t>
            </a:r>
            <a:r>
              <a:rPr dirty="0" sz="1600" spc="-5" b="1">
                <a:latin typeface="Courier New"/>
                <a:cs typeface="Courier New"/>
              </a:rPr>
              <a:t>("isHot");  Integer n =</a:t>
            </a:r>
            <a:r>
              <a:rPr dirty="0" sz="1600" spc="8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i.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getIntegerExtra</a:t>
            </a:r>
            <a:r>
              <a:rPr dirty="0" sz="1600" spc="-5" b="1">
                <a:latin typeface="Courier New"/>
                <a:cs typeface="Courier New"/>
              </a:rPr>
              <a:t>("Answer");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2727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Intent</a:t>
            </a:r>
            <a:r>
              <a:rPr dirty="0" spc="15"/>
              <a:t> </a:t>
            </a:r>
            <a:r>
              <a:rPr dirty="0" spc="-10"/>
              <a:t>API	</a:t>
            </a:r>
          </a:p>
        </p:txBody>
      </p:sp>
      <p:sp>
        <p:nvSpPr>
          <p:cNvPr id="9" name="object 9"/>
          <p:cNvSpPr/>
          <p:nvPr/>
        </p:nvSpPr>
        <p:spPr>
          <a:xfrm>
            <a:off x="6236208" y="507491"/>
            <a:ext cx="2388108" cy="3166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90923" y="4777018"/>
            <a:ext cx="3181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 b="1">
                <a:latin typeface="Tahoma"/>
                <a:cs typeface="Tahoma"/>
              </a:rPr>
              <a:t>43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27796" y="1354137"/>
            <a:ext cx="5703570" cy="2329815"/>
          </a:xfrm>
          <a:prstGeom prst="rect"/>
        </p:spPr>
        <p:txBody>
          <a:bodyPr wrap="square" lIns="0" tIns="106045" rIns="0" bIns="0" rtlCol="0" vert="horz">
            <a:spAutoFit/>
          </a:bodyPr>
          <a:lstStyle/>
          <a:p>
            <a:pPr algn="ctr" marL="12700" marR="5080">
              <a:lnSpc>
                <a:spcPts val="5830"/>
              </a:lnSpc>
              <a:spcBef>
                <a:spcPts val="835"/>
              </a:spcBef>
            </a:pPr>
            <a:r>
              <a:rPr dirty="0" u="none" sz="5400" spc="-5"/>
              <a:t>End of </a:t>
            </a:r>
            <a:r>
              <a:rPr dirty="0" u="none" sz="5400"/>
              <a:t>Elements</a:t>
            </a:r>
            <a:r>
              <a:rPr dirty="0" u="none" sz="5400" spc="-60"/>
              <a:t> </a:t>
            </a:r>
            <a:r>
              <a:rPr dirty="0" u="none" sz="5400" spc="-5"/>
              <a:t>in  </a:t>
            </a:r>
            <a:r>
              <a:rPr dirty="0" u="none" sz="5400" spc="-10"/>
              <a:t>an </a:t>
            </a:r>
            <a:r>
              <a:rPr dirty="0" u="none" sz="5400" spc="-5"/>
              <a:t>Android </a:t>
            </a:r>
            <a:r>
              <a:rPr dirty="0" u="none" sz="5400"/>
              <a:t>Intent  </a:t>
            </a:r>
            <a:r>
              <a:rPr dirty="0" u="none" sz="5400" spc="-5"/>
              <a:t>(Part</a:t>
            </a:r>
            <a:r>
              <a:rPr dirty="0" u="none" sz="5400" spc="-10"/>
              <a:t> </a:t>
            </a:r>
            <a:r>
              <a:rPr dirty="0" u="none" sz="5400"/>
              <a:t>1)</a:t>
            </a:r>
            <a:endParaRPr sz="5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90923" y="4777018"/>
            <a:ext cx="1714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Tahoma"/>
                <a:cs typeface="Tahoma"/>
              </a:rPr>
              <a:t>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66734" y="1354137"/>
            <a:ext cx="4823460" cy="2329815"/>
          </a:xfrm>
          <a:prstGeom prst="rect"/>
        </p:spPr>
        <p:txBody>
          <a:bodyPr wrap="square" lIns="0" tIns="106045" rIns="0" bIns="0" rtlCol="0" vert="horz">
            <a:spAutoFit/>
          </a:bodyPr>
          <a:lstStyle/>
          <a:p>
            <a:pPr algn="just" marL="178435" marR="5080" indent="-166370">
              <a:lnSpc>
                <a:spcPts val="5830"/>
              </a:lnSpc>
              <a:spcBef>
                <a:spcPts val="835"/>
              </a:spcBef>
            </a:pPr>
            <a:r>
              <a:rPr dirty="0" u="none" sz="5400" spc="-5"/>
              <a:t>Overview of </a:t>
            </a:r>
            <a:r>
              <a:rPr dirty="0" u="none" sz="5400"/>
              <a:t>the  Elements </a:t>
            </a:r>
            <a:r>
              <a:rPr dirty="0" u="none" sz="5400" spc="-5"/>
              <a:t>in </a:t>
            </a:r>
            <a:r>
              <a:rPr dirty="0" u="none" sz="5400" spc="-10"/>
              <a:t>an  </a:t>
            </a:r>
            <a:r>
              <a:rPr dirty="0" u="none" sz="5400" spc="-5"/>
              <a:t>Android</a:t>
            </a:r>
            <a:r>
              <a:rPr dirty="0" u="none" sz="5400" spc="-20"/>
              <a:t> </a:t>
            </a:r>
            <a:r>
              <a:rPr dirty="0" u="none" sz="5400"/>
              <a:t>Intent</a:t>
            </a:r>
            <a:endParaRPr sz="5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3900" y="4689347"/>
            <a:ext cx="7630668" cy="420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041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Elements </a:t>
            </a:r>
            <a:r>
              <a:rPr dirty="0" spc="-10"/>
              <a:t>in </a:t>
            </a:r>
            <a:r>
              <a:rPr dirty="0" spc="-5"/>
              <a:t>an Android</a:t>
            </a:r>
            <a:r>
              <a:rPr dirty="0" spc="95"/>
              <a:t> </a:t>
            </a:r>
            <a:r>
              <a:rPr dirty="0" spc="-5"/>
              <a:t>Intent	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0501" y="4731510"/>
            <a:ext cx="7417434" cy="3473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ahoma"/>
                <a:cs typeface="Tahoma"/>
              </a:rPr>
              <a:t>See</a:t>
            </a:r>
            <a:r>
              <a:rPr dirty="0" sz="2000" spc="225"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0000FF"/>
                </a:solidFill>
                <a:latin typeface="Tahoma"/>
                <a:cs typeface="Tahoma"/>
                <a:hlinkClick r:id="rId3"/>
              </a:rPr>
              <a:t>developer.android.com/refer</a:t>
            </a:r>
            <a:fld id="{81D60167-4931-47E6-BA6A-407CBD079E47}" type="slidenum">
              <a:rPr dirty="0" baseline="-4629" sz="2700" spc="-44" b="1">
                <a:latin typeface="Tahoma"/>
                <a:cs typeface="Tahoma"/>
                <a:hlinkClick r:id="rId3"/>
              </a:rPr>
              <a:t>6</a:t>
            </a:fld>
            <a:r>
              <a:rPr dirty="0" sz="2000" spc="-30">
                <a:solidFill>
                  <a:srgbClr val="0000FF"/>
                </a:solidFill>
                <a:latin typeface="Tahoma"/>
                <a:cs typeface="Tahoma"/>
                <a:hlinkClick r:id="rId3"/>
              </a:rPr>
              <a:t>ence/android/content/Intent.html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572" y="422617"/>
            <a:ext cx="418401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latin typeface="Tahoma"/>
                <a:cs typeface="Tahoma"/>
              </a:rPr>
              <a:t>An Intent contains </a:t>
            </a:r>
            <a:r>
              <a:rPr dirty="0" sz="2000">
                <a:latin typeface="Tahoma"/>
                <a:cs typeface="Tahoma"/>
              </a:rPr>
              <a:t>a # of</a:t>
            </a:r>
            <a:r>
              <a:rPr dirty="0" sz="2000" spc="-6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elements</a:t>
            </a:r>
            <a:endParaRPr sz="2000">
              <a:latin typeface="Tahoma"/>
              <a:cs typeface="Tahom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414443" y="467182"/>
          <a:ext cx="4666615" cy="4119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6965"/>
                <a:gridCol w="3529329"/>
              </a:tblGrid>
              <a:tr h="281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Element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Purpose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Name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648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Name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 component to handle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r>
                        <a:rPr dirty="0" sz="1600" spc="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(optional)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1043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Action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90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A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string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naming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operation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perform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or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case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broadcast  intents the event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has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occurred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&amp; is being</a:t>
                      </a:r>
                      <a:r>
                        <a:rPr dirty="0" sz="160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reported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851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URI of data to be acted on &amp;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 MIME type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of that</a:t>
                      </a:r>
                      <a:r>
                        <a:rPr dirty="0" sz="1600" spc="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Category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089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Tahoma"/>
                          <a:cs typeface="Tahoma"/>
                        </a:rPr>
                        <a:t>String giving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about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action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</a:t>
                      </a:r>
                      <a:r>
                        <a:rPr dirty="0" sz="1600" spc="5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execute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80010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Extras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879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25">
                          <a:latin typeface="Tahoma"/>
                          <a:cs typeface="Tahoma"/>
                        </a:rPr>
                        <a:t>Key-value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pairs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information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should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be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delivered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component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handling the</a:t>
                      </a:r>
                      <a:r>
                        <a:rPr dirty="0" sz="1600" spc="6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3124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Flags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Flags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various</a:t>
                      </a:r>
                      <a:r>
                        <a:rPr dirty="0" sz="1600" spc="4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sorts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3900" y="4689347"/>
            <a:ext cx="7630668" cy="420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041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Elements </a:t>
            </a:r>
            <a:r>
              <a:rPr dirty="0" spc="-10"/>
              <a:t>in </a:t>
            </a:r>
            <a:r>
              <a:rPr dirty="0" spc="-5"/>
              <a:t>an Android</a:t>
            </a:r>
            <a:r>
              <a:rPr dirty="0" spc="95"/>
              <a:t> </a:t>
            </a:r>
            <a:r>
              <a:rPr dirty="0" spc="-5"/>
              <a:t>Intent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572" y="347026"/>
            <a:ext cx="4184015" cy="109283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algn="r" marL="227965" marR="5080" indent="-22796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27965" algn="l"/>
                <a:tab pos="228600" algn="l"/>
              </a:tabLst>
            </a:pPr>
            <a:r>
              <a:rPr dirty="0" sz="2000" spc="-5">
                <a:latin typeface="Tahoma"/>
                <a:cs typeface="Tahoma"/>
              </a:rPr>
              <a:t>An Intent contains </a:t>
            </a:r>
            <a:r>
              <a:rPr dirty="0" sz="2000">
                <a:latin typeface="Tahoma"/>
                <a:cs typeface="Tahoma"/>
              </a:rPr>
              <a:t>a # of</a:t>
            </a:r>
            <a:r>
              <a:rPr dirty="0" sz="2000" spc="-6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elements</a:t>
            </a:r>
            <a:endParaRPr sz="2000">
              <a:latin typeface="Tahoma"/>
              <a:cs typeface="Tahoma"/>
            </a:endParaRPr>
          </a:p>
          <a:p>
            <a:pPr algn="r" lvl="1" marL="464820" marR="34925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464820" algn="l"/>
                <a:tab pos="465455" algn="l"/>
              </a:tabLst>
            </a:pPr>
            <a:r>
              <a:rPr dirty="0" sz="2000">
                <a:latin typeface="Tahoma"/>
                <a:cs typeface="Tahoma"/>
              </a:rPr>
              <a:t>Some elements </a:t>
            </a:r>
            <a:r>
              <a:rPr dirty="0" sz="2000" spc="-5">
                <a:latin typeface="Tahoma"/>
                <a:cs typeface="Tahoma"/>
              </a:rPr>
              <a:t>are </a:t>
            </a:r>
            <a:r>
              <a:rPr dirty="0" sz="2000">
                <a:latin typeface="Tahoma"/>
                <a:cs typeface="Tahoma"/>
              </a:rPr>
              <a:t>of</a:t>
            </a:r>
            <a:r>
              <a:rPr dirty="0" sz="2000" spc="-8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interest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to </a:t>
            </a:r>
            <a:r>
              <a:rPr dirty="0" sz="200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app </a:t>
            </a:r>
            <a:r>
              <a:rPr dirty="0" sz="2000" spc="-5">
                <a:latin typeface="Tahoma"/>
                <a:cs typeface="Tahoma"/>
              </a:rPr>
              <a:t>component(s) </a:t>
            </a:r>
            <a:r>
              <a:rPr dirty="0" sz="2000">
                <a:latin typeface="Tahoma"/>
                <a:cs typeface="Tahoma"/>
              </a:rPr>
              <a:t>that </a:t>
            </a:r>
            <a:r>
              <a:rPr dirty="0" sz="2000" spc="-5">
                <a:latin typeface="Tahoma"/>
                <a:cs typeface="Tahoma"/>
              </a:rPr>
              <a:t>receive</a:t>
            </a:r>
            <a:r>
              <a:rPr dirty="0" sz="2000" spc="-9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it</a:t>
            </a:r>
            <a:endParaRPr sz="2000">
              <a:latin typeface="Tahoma"/>
              <a:cs typeface="Tahom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414443" y="467182"/>
          <a:ext cx="4666615" cy="4119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6965"/>
                <a:gridCol w="3529329"/>
              </a:tblGrid>
              <a:tr h="281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Element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Purpose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Name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648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Name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 component to handle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r>
                        <a:rPr dirty="0" sz="1600" spc="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(optional)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1043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Action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90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A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string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naming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operation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perform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or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case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broadcast  intents the event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has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occurred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&amp; is being</a:t>
                      </a:r>
                      <a:r>
                        <a:rPr dirty="0" sz="160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reported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851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URI of data to be acted on &amp;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 MIME type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of that</a:t>
                      </a:r>
                      <a:r>
                        <a:rPr dirty="0" sz="1600" spc="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Category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089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Tahoma"/>
                          <a:cs typeface="Tahoma"/>
                        </a:rPr>
                        <a:t>String giving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about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action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</a:t>
                      </a:r>
                      <a:r>
                        <a:rPr dirty="0" sz="1600" spc="5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execute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80010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Extras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879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25">
                          <a:latin typeface="Tahoma"/>
                          <a:cs typeface="Tahoma"/>
                        </a:rPr>
                        <a:t>Key-value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pairs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information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should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be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delivered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component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handling the</a:t>
                      </a:r>
                      <a:r>
                        <a:rPr dirty="0" sz="1600" spc="6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3124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Flags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Flags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various</a:t>
                      </a:r>
                      <a:r>
                        <a:rPr dirty="0" sz="1600" spc="4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sorts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728472" y="1524000"/>
            <a:ext cx="3208019" cy="3054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277937" y="4246557"/>
            <a:ext cx="21062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Tahoma"/>
                <a:cs typeface="Tahoma"/>
              </a:rPr>
              <a:t>ImageDownloadApp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54620" y="1716023"/>
            <a:ext cx="2862580" cy="2501265"/>
            <a:chOff x="954620" y="1716023"/>
            <a:chExt cx="2862580" cy="2501265"/>
          </a:xfrm>
        </p:grpSpPr>
        <p:sp>
          <p:nvSpPr>
            <p:cNvPr id="9" name="object 9"/>
            <p:cNvSpPr/>
            <p:nvPr/>
          </p:nvSpPr>
          <p:spPr>
            <a:xfrm>
              <a:off x="2841002" y="3233737"/>
              <a:ext cx="975686" cy="98302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54620" y="3493922"/>
              <a:ext cx="751154" cy="72283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78508" y="1716023"/>
              <a:ext cx="1072895" cy="4099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857146" y="1803145"/>
            <a:ext cx="9182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MainActivity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14827" y="2810268"/>
            <a:ext cx="1027163" cy="4099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045002" y="2815043"/>
            <a:ext cx="570865" cy="37338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 indent="13335">
              <a:lnSpc>
                <a:spcPts val="1300"/>
              </a:lnSpc>
              <a:spcBef>
                <a:spcPts val="259"/>
              </a:spcBef>
            </a:pP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Ga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lle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y  </a:t>
            </a:r>
            <a:r>
              <a:rPr dirty="0" sz="1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20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831477" y="1911476"/>
            <a:ext cx="551180" cy="899794"/>
            <a:chOff x="2831477" y="1911476"/>
            <a:chExt cx="551180" cy="899794"/>
          </a:xfrm>
        </p:grpSpPr>
        <p:sp>
          <p:nvSpPr>
            <p:cNvPr id="16" name="object 16"/>
            <p:cNvSpPr/>
            <p:nvPr/>
          </p:nvSpPr>
          <p:spPr>
            <a:xfrm>
              <a:off x="2841002" y="1921001"/>
              <a:ext cx="488315" cy="880744"/>
            </a:xfrm>
            <a:custGeom>
              <a:avLst/>
              <a:gdLst/>
              <a:ahLst/>
              <a:cxnLst/>
              <a:rect l="l" t="t" r="r" b="b"/>
              <a:pathLst>
                <a:path w="488314" h="880744">
                  <a:moveTo>
                    <a:pt x="0" y="0"/>
                  </a:moveTo>
                  <a:lnTo>
                    <a:pt x="62588" y="9629"/>
                  </a:lnTo>
                  <a:lnTo>
                    <a:pt x="124253" y="37386"/>
                  </a:lnTo>
                  <a:lnTo>
                    <a:pt x="184074" y="81569"/>
                  </a:lnTo>
                  <a:lnTo>
                    <a:pt x="213004" y="109289"/>
                  </a:lnTo>
                  <a:lnTo>
                    <a:pt x="241126" y="140479"/>
                  </a:lnTo>
                  <a:lnTo>
                    <a:pt x="268326" y="174925"/>
                  </a:lnTo>
                  <a:lnTo>
                    <a:pt x="294489" y="212415"/>
                  </a:lnTo>
                  <a:lnTo>
                    <a:pt x="319498" y="252737"/>
                  </a:lnTo>
                  <a:lnTo>
                    <a:pt x="343239" y="295679"/>
                  </a:lnTo>
                  <a:lnTo>
                    <a:pt x="365597" y="341027"/>
                  </a:lnTo>
                  <a:lnTo>
                    <a:pt x="386455" y="388570"/>
                  </a:lnTo>
                  <a:lnTo>
                    <a:pt x="405699" y="438094"/>
                  </a:lnTo>
                  <a:lnTo>
                    <a:pt x="423214" y="489388"/>
                  </a:lnTo>
                  <a:lnTo>
                    <a:pt x="438884" y="542238"/>
                  </a:lnTo>
                  <a:lnTo>
                    <a:pt x="452593" y="596433"/>
                  </a:lnTo>
                  <a:lnTo>
                    <a:pt x="464228" y="651759"/>
                  </a:lnTo>
                  <a:lnTo>
                    <a:pt x="473671" y="708005"/>
                  </a:lnTo>
                  <a:lnTo>
                    <a:pt x="480809" y="764958"/>
                  </a:lnTo>
                  <a:lnTo>
                    <a:pt x="485525" y="822406"/>
                  </a:lnTo>
                  <a:lnTo>
                    <a:pt x="487705" y="880135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283686" y="2724619"/>
              <a:ext cx="88900" cy="76835"/>
            </a:xfrm>
            <a:custGeom>
              <a:avLst/>
              <a:gdLst/>
              <a:ahLst/>
              <a:cxnLst/>
              <a:rect l="l" t="t" r="r" b="b"/>
              <a:pathLst>
                <a:path w="88900" h="76835">
                  <a:moveTo>
                    <a:pt x="88900" y="0"/>
                  </a:moveTo>
                  <a:lnTo>
                    <a:pt x="45021" y="76530"/>
                  </a:lnTo>
                  <a:lnTo>
                    <a:pt x="0" y="67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572283" y="2368651"/>
            <a:ext cx="509905" cy="433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600"/>
              </a:lnSpc>
              <a:spcBef>
                <a:spcPts val="100"/>
              </a:spcBef>
            </a:pPr>
            <a:r>
              <a:rPr dirty="0" sz="1400" spc="5" b="1" i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1400" spc="-10" b="1" i="1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z="1400" b="1" i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1400" b="1" i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1400" spc="-10" b="1" i="1">
                <a:solidFill>
                  <a:srgbClr val="FF0000"/>
                </a:solidFill>
                <a:latin typeface="Arial"/>
                <a:cs typeface="Arial"/>
              </a:rPr>
              <a:t>nt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00"/>
              </a:lnSpc>
            </a:pPr>
            <a:r>
              <a:rPr dirty="0" sz="1400" b="1" i="1">
                <a:solidFill>
                  <a:srgbClr val="FF0000"/>
                </a:solidFill>
                <a:latin typeface="Arial"/>
                <a:cs typeface="Arial"/>
              </a:rPr>
              <a:t>+</a:t>
            </a:r>
            <a:r>
              <a:rPr dirty="0" sz="1400" spc="-6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spc="-10" b="1" i="1">
                <a:solidFill>
                  <a:srgbClr val="FF0000"/>
                </a:solidFill>
                <a:latin typeface="Arial"/>
                <a:cs typeface="Arial"/>
              </a:rPr>
              <a:t>URI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16863" y="1911476"/>
            <a:ext cx="1027430" cy="1548130"/>
            <a:chOff x="816863" y="1911476"/>
            <a:chExt cx="1027430" cy="1548130"/>
          </a:xfrm>
        </p:grpSpPr>
        <p:sp>
          <p:nvSpPr>
            <p:cNvPr id="20" name="object 20"/>
            <p:cNvSpPr/>
            <p:nvPr/>
          </p:nvSpPr>
          <p:spPr>
            <a:xfrm>
              <a:off x="1330299" y="1921001"/>
              <a:ext cx="458470" cy="1116965"/>
            </a:xfrm>
            <a:custGeom>
              <a:avLst/>
              <a:gdLst/>
              <a:ahLst/>
              <a:cxnLst/>
              <a:rect l="l" t="t" r="r" b="b"/>
              <a:pathLst>
                <a:path w="458469" h="1116964">
                  <a:moveTo>
                    <a:pt x="458101" y="0"/>
                  </a:moveTo>
                  <a:lnTo>
                    <a:pt x="407891" y="8913"/>
                  </a:lnTo>
                  <a:lnTo>
                    <a:pt x="358219" y="34763"/>
                  </a:lnTo>
                  <a:lnTo>
                    <a:pt x="309625" y="76212"/>
                  </a:lnTo>
                  <a:lnTo>
                    <a:pt x="262647" y="131921"/>
                  </a:lnTo>
                  <a:lnTo>
                    <a:pt x="239933" y="164706"/>
                  </a:lnTo>
                  <a:lnTo>
                    <a:pt x="217825" y="200555"/>
                  </a:lnTo>
                  <a:lnTo>
                    <a:pt x="196390" y="239300"/>
                  </a:lnTo>
                  <a:lnTo>
                    <a:pt x="175696" y="280775"/>
                  </a:lnTo>
                  <a:lnTo>
                    <a:pt x="155811" y="324813"/>
                  </a:lnTo>
                  <a:lnTo>
                    <a:pt x="136801" y="371245"/>
                  </a:lnTo>
                  <a:lnTo>
                    <a:pt x="118734" y="419905"/>
                  </a:lnTo>
                  <a:lnTo>
                    <a:pt x="101678" y="470626"/>
                  </a:lnTo>
                  <a:lnTo>
                    <a:pt x="85699" y="523241"/>
                  </a:lnTo>
                  <a:lnTo>
                    <a:pt x="70865" y="577582"/>
                  </a:lnTo>
                  <a:lnTo>
                    <a:pt x="57244" y="633483"/>
                  </a:lnTo>
                  <a:lnTo>
                    <a:pt x="44902" y="690775"/>
                  </a:lnTo>
                  <a:lnTo>
                    <a:pt x="33907" y="749293"/>
                  </a:lnTo>
                  <a:lnTo>
                    <a:pt x="24327" y="808868"/>
                  </a:lnTo>
                  <a:lnTo>
                    <a:pt x="16228" y="869334"/>
                  </a:lnTo>
                  <a:lnTo>
                    <a:pt x="9679" y="930524"/>
                  </a:lnTo>
                  <a:lnTo>
                    <a:pt x="4746" y="992270"/>
                  </a:lnTo>
                  <a:lnTo>
                    <a:pt x="1497" y="1054405"/>
                  </a:lnTo>
                  <a:lnTo>
                    <a:pt x="0" y="111676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86205" y="2962960"/>
              <a:ext cx="88900" cy="76835"/>
            </a:xfrm>
            <a:custGeom>
              <a:avLst/>
              <a:gdLst/>
              <a:ahLst/>
              <a:cxnLst/>
              <a:rect l="l" t="t" r="r" b="b"/>
              <a:pathLst>
                <a:path w="88900" h="76835">
                  <a:moveTo>
                    <a:pt x="0" y="0"/>
                  </a:moveTo>
                  <a:lnTo>
                    <a:pt x="44081" y="76415"/>
                  </a:lnTo>
                  <a:lnTo>
                    <a:pt x="88900" y="41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16863" y="3047999"/>
              <a:ext cx="1027163" cy="4114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951862" y="2571026"/>
            <a:ext cx="1073150" cy="8553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43560">
              <a:lnSpc>
                <a:spcPts val="1600"/>
              </a:lnSpc>
              <a:spcBef>
                <a:spcPts val="100"/>
              </a:spcBef>
            </a:pPr>
            <a:r>
              <a:rPr dirty="0" sz="1400" spc="-5" b="1" i="1">
                <a:solidFill>
                  <a:srgbClr val="FF0000"/>
                </a:solidFill>
                <a:latin typeface="Arial"/>
                <a:cs typeface="Arial"/>
              </a:rPr>
              <a:t>Intent</a:t>
            </a:r>
            <a:endParaRPr sz="1400">
              <a:latin typeface="Arial"/>
              <a:cs typeface="Arial"/>
            </a:endParaRPr>
          </a:p>
          <a:p>
            <a:pPr marL="543560">
              <a:lnSpc>
                <a:spcPts val="1600"/>
              </a:lnSpc>
            </a:pPr>
            <a:r>
              <a:rPr dirty="0" sz="1400" b="1" i="1">
                <a:solidFill>
                  <a:srgbClr val="FF0000"/>
                </a:solidFill>
                <a:latin typeface="Arial"/>
                <a:cs typeface="Arial"/>
              </a:rPr>
              <a:t>+</a:t>
            </a:r>
            <a:r>
              <a:rPr dirty="0" sz="1400" spc="-8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spc="-10" b="1" i="1">
                <a:solidFill>
                  <a:srgbClr val="FF0000"/>
                </a:solidFill>
                <a:latin typeface="Arial"/>
                <a:cs typeface="Arial"/>
              </a:rPr>
              <a:t>URL</a:t>
            </a:r>
            <a:endParaRPr sz="1400">
              <a:latin typeface="Arial"/>
              <a:cs typeface="Arial"/>
            </a:endParaRPr>
          </a:p>
          <a:p>
            <a:pPr marL="106680" marR="320675" indent="-94615">
              <a:lnSpc>
                <a:spcPts val="1300"/>
              </a:lnSpc>
              <a:spcBef>
                <a:spcPts val="750"/>
              </a:spcBef>
            </a:pPr>
            <a:r>
              <a:rPr dirty="0" sz="1200" spc="-10" b="1">
                <a:latin typeface="Arial"/>
                <a:cs typeface="Arial"/>
              </a:rPr>
              <a:t>D</a:t>
            </a:r>
            <a:r>
              <a:rPr dirty="0" sz="1200" spc="-5" b="1">
                <a:latin typeface="Arial"/>
                <a:cs typeface="Arial"/>
              </a:rPr>
              <a:t>o</a:t>
            </a:r>
            <a:r>
              <a:rPr dirty="0" sz="1200" spc="25" b="1">
                <a:latin typeface="Arial"/>
                <a:cs typeface="Arial"/>
              </a:rPr>
              <a:t>w</a:t>
            </a:r>
            <a:r>
              <a:rPr dirty="0" sz="1200" spc="-5" b="1">
                <a:latin typeface="Arial"/>
                <a:cs typeface="Arial"/>
              </a:rPr>
              <a:t>n</a:t>
            </a:r>
            <a:r>
              <a:rPr dirty="0" sz="1200" b="1">
                <a:latin typeface="Arial"/>
                <a:cs typeface="Arial"/>
              </a:rPr>
              <a:t>l</a:t>
            </a:r>
            <a:r>
              <a:rPr dirty="0" sz="1200" spc="-5" b="1">
                <a:latin typeface="Arial"/>
                <a:cs typeface="Arial"/>
              </a:rPr>
              <a:t>o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b="1">
                <a:latin typeface="Arial"/>
                <a:cs typeface="Arial"/>
              </a:rPr>
              <a:t>d  </a:t>
            </a:r>
            <a:r>
              <a:rPr dirty="0" sz="1200" spc="-5" b="1">
                <a:latin typeface="Arial"/>
                <a:cs typeface="Arial"/>
              </a:rPr>
              <a:t>Service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0501" y="4731510"/>
            <a:ext cx="7417434" cy="3473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ahoma"/>
                <a:cs typeface="Tahoma"/>
              </a:rPr>
              <a:t>See</a:t>
            </a:r>
            <a:r>
              <a:rPr dirty="0" sz="2000" spc="225"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0000FF"/>
                </a:solidFill>
                <a:latin typeface="Tahoma"/>
                <a:cs typeface="Tahoma"/>
                <a:hlinkClick r:id="rId9"/>
              </a:rPr>
              <a:t>developer.android.com/refer</a:t>
            </a:r>
            <a:fld id="{81D60167-4931-47E6-BA6A-407CBD079E47}" type="slidenum">
              <a:rPr dirty="0" baseline="-4629" sz="2700" spc="-44" b="1">
                <a:latin typeface="Tahoma"/>
                <a:cs typeface="Tahoma"/>
                <a:hlinkClick r:id="rId9"/>
              </a:rPr>
              <a:t>6</a:t>
            </a:fld>
            <a:r>
              <a:rPr dirty="0" sz="2000" spc="-30">
                <a:solidFill>
                  <a:srgbClr val="0000FF"/>
                </a:solidFill>
                <a:latin typeface="Tahoma"/>
                <a:cs typeface="Tahoma"/>
                <a:hlinkClick r:id="rId9"/>
              </a:rPr>
              <a:t>ence/android/content/Intent.html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3900" y="4689347"/>
            <a:ext cx="7630668" cy="420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041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Elements </a:t>
            </a:r>
            <a:r>
              <a:rPr dirty="0" spc="-10"/>
              <a:t>in </a:t>
            </a:r>
            <a:r>
              <a:rPr dirty="0" spc="-5"/>
              <a:t>an Android</a:t>
            </a:r>
            <a:r>
              <a:rPr dirty="0" spc="95"/>
              <a:t> </a:t>
            </a:r>
            <a:r>
              <a:rPr dirty="0" spc="-5"/>
              <a:t>Intent	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14443" y="467182"/>
          <a:ext cx="4666615" cy="4119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6965"/>
                <a:gridCol w="3529329"/>
              </a:tblGrid>
              <a:tr h="281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Element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Purpose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Name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648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Name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 component to handle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r>
                        <a:rPr dirty="0" sz="1600" spc="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(optional)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1043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Action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90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A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string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naming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operation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perform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or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case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broadcast  intents the event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has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occurred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&amp; is being</a:t>
                      </a:r>
                      <a:r>
                        <a:rPr dirty="0" sz="160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reported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851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URI of data to be acted on &amp;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 MIME type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of that</a:t>
                      </a:r>
                      <a:r>
                        <a:rPr dirty="0" sz="1600" spc="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Category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089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Tahoma"/>
                          <a:cs typeface="Tahoma"/>
                        </a:rPr>
                        <a:t>String giving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about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action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</a:t>
                      </a:r>
                      <a:r>
                        <a:rPr dirty="0" sz="1600" spc="5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execute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80010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Extras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879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25">
                          <a:latin typeface="Tahoma"/>
                          <a:cs typeface="Tahoma"/>
                        </a:rPr>
                        <a:t>Key-value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pairs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information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should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be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delivered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component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handling the</a:t>
                      </a:r>
                      <a:r>
                        <a:rPr dirty="0" sz="1600" spc="6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3124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Flags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Flags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various</a:t>
                      </a:r>
                      <a:r>
                        <a:rPr dirty="0" sz="1600" spc="4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sorts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752855" y="2599944"/>
            <a:ext cx="1848612" cy="1409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3572" y="347026"/>
            <a:ext cx="4184015" cy="353695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algn="r" marL="227965" marR="5080" indent="-22796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27965" algn="l"/>
                <a:tab pos="228600" algn="l"/>
              </a:tabLst>
            </a:pPr>
            <a:r>
              <a:rPr dirty="0" sz="2000" spc="-5">
                <a:latin typeface="Tahoma"/>
                <a:cs typeface="Tahoma"/>
              </a:rPr>
              <a:t>An Intent contains </a:t>
            </a:r>
            <a:r>
              <a:rPr dirty="0" sz="2000">
                <a:latin typeface="Tahoma"/>
                <a:cs typeface="Tahoma"/>
              </a:rPr>
              <a:t>a # of</a:t>
            </a:r>
            <a:r>
              <a:rPr dirty="0" sz="2000" spc="-6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elements</a:t>
            </a:r>
            <a:endParaRPr sz="2000">
              <a:latin typeface="Tahoma"/>
              <a:cs typeface="Tahoma"/>
            </a:endParaRPr>
          </a:p>
          <a:p>
            <a:pPr algn="r" lvl="1" marL="464820" marR="36195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464820" algn="l"/>
                <a:tab pos="465455" algn="l"/>
              </a:tabLst>
            </a:pPr>
            <a:r>
              <a:rPr dirty="0" sz="2000">
                <a:solidFill>
                  <a:srgbClr val="C0C0C0"/>
                </a:solidFill>
                <a:latin typeface="Tahoma"/>
                <a:cs typeface="Tahoma"/>
              </a:rPr>
              <a:t>Some elements </a:t>
            </a:r>
            <a:r>
              <a:rPr dirty="0" sz="2000" spc="-5">
                <a:solidFill>
                  <a:srgbClr val="C0C0C0"/>
                </a:solidFill>
                <a:latin typeface="Tahoma"/>
                <a:cs typeface="Tahoma"/>
              </a:rPr>
              <a:t>are </a:t>
            </a:r>
            <a:r>
              <a:rPr dirty="0" sz="2000">
                <a:solidFill>
                  <a:srgbClr val="C0C0C0"/>
                </a:solidFill>
                <a:latin typeface="Tahoma"/>
                <a:cs typeface="Tahoma"/>
              </a:rPr>
              <a:t>of</a:t>
            </a:r>
            <a:r>
              <a:rPr dirty="0" sz="2000" spc="-90">
                <a:solidFill>
                  <a:srgbClr val="C0C0C0"/>
                </a:solidFill>
                <a:latin typeface="Tahoma"/>
                <a:cs typeface="Tahoma"/>
              </a:rPr>
              <a:t> </a:t>
            </a:r>
            <a:r>
              <a:rPr dirty="0" sz="2000" spc="-5">
                <a:solidFill>
                  <a:srgbClr val="C0C0C0"/>
                </a:solidFill>
                <a:latin typeface="Tahoma"/>
                <a:cs typeface="Tahoma"/>
              </a:rPr>
              <a:t>interest</a:t>
            </a:r>
            <a:r>
              <a:rPr dirty="0" sz="2000" spc="-25">
                <a:solidFill>
                  <a:srgbClr val="C0C0C0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C0C0C0"/>
                </a:solidFill>
                <a:latin typeface="Tahoma"/>
                <a:cs typeface="Tahoma"/>
              </a:rPr>
              <a:t>to </a:t>
            </a:r>
            <a:r>
              <a:rPr dirty="0" sz="2000">
                <a:solidFill>
                  <a:srgbClr val="C0C0C0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C0C0C0"/>
                </a:solidFill>
                <a:latin typeface="Tahoma"/>
                <a:cs typeface="Tahoma"/>
              </a:rPr>
              <a:t>app </a:t>
            </a:r>
            <a:r>
              <a:rPr dirty="0" sz="2000" spc="-5">
                <a:solidFill>
                  <a:srgbClr val="C0C0C0"/>
                </a:solidFill>
                <a:latin typeface="Tahoma"/>
                <a:cs typeface="Tahoma"/>
              </a:rPr>
              <a:t>component(s) </a:t>
            </a:r>
            <a:r>
              <a:rPr dirty="0" sz="2000">
                <a:solidFill>
                  <a:srgbClr val="C0C0C0"/>
                </a:solidFill>
                <a:latin typeface="Tahoma"/>
                <a:cs typeface="Tahoma"/>
              </a:rPr>
              <a:t>that </a:t>
            </a:r>
            <a:r>
              <a:rPr dirty="0" sz="2000" spc="-5">
                <a:solidFill>
                  <a:srgbClr val="C0C0C0"/>
                </a:solidFill>
                <a:latin typeface="Tahoma"/>
                <a:cs typeface="Tahoma"/>
              </a:rPr>
              <a:t>receive</a:t>
            </a:r>
            <a:r>
              <a:rPr dirty="0" sz="2000" spc="-95">
                <a:solidFill>
                  <a:srgbClr val="C0C0C0"/>
                </a:solidFill>
                <a:latin typeface="Tahoma"/>
                <a:cs typeface="Tahoma"/>
              </a:rPr>
              <a:t> </a:t>
            </a:r>
            <a:r>
              <a:rPr dirty="0" sz="2000" spc="-5">
                <a:solidFill>
                  <a:srgbClr val="C0C0C0"/>
                </a:solidFill>
                <a:latin typeface="Tahoma"/>
                <a:cs typeface="Tahoma"/>
              </a:rPr>
              <a:t>it</a:t>
            </a:r>
            <a:endParaRPr sz="2000">
              <a:latin typeface="Tahoma"/>
              <a:cs typeface="Tahoma"/>
            </a:endParaRPr>
          </a:p>
          <a:p>
            <a:pPr algn="r" lvl="1" marL="464820" marR="3048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464820" algn="l"/>
                <a:tab pos="465455" algn="l"/>
              </a:tabLst>
            </a:pPr>
            <a:r>
              <a:rPr dirty="0" sz="2000" spc="-5">
                <a:latin typeface="Tahoma"/>
                <a:cs typeface="Tahoma"/>
              </a:rPr>
              <a:t>Other </a:t>
            </a:r>
            <a:r>
              <a:rPr dirty="0" sz="2000">
                <a:latin typeface="Tahoma"/>
                <a:cs typeface="Tahoma"/>
              </a:rPr>
              <a:t>elements </a:t>
            </a:r>
            <a:r>
              <a:rPr dirty="0" sz="2000" spc="-5">
                <a:latin typeface="Tahoma"/>
                <a:cs typeface="Tahoma"/>
              </a:rPr>
              <a:t>are </a:t>
            </a:r>
            <a:r>
              <a:rPr dirty="0" sz="2000">
                <a:latin typeface="Tahoma"/>
                <a:cs typeface="Tahoma"/>
              </a:rPr>
              <a:t>of</a:t>
            </a:r>
            <a:r>
              <a:rPr dirty="0" sz="2000" spc="-6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interest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to </a:t>
            </a:r>
            <a:r>
              <a:rPr dirty="0" sz="2000">
                <a:latin typeface="Tahoma"/>
                <a:cs typeface="Tahoma"/>
              </a:rPr>
              <a:t> </a:t>
            </a:r>
            <a:r>
              <a:rPr dirty="0" sz="2000" spc="-15">
                <a:latin typeface="Tahoma"/>
                <a:cs typeface="Tahoma"/>
              </a:rPr>
              <a:t>Android’s </a:t>
            </a:r>
            <a:r>
              <a:rPr dirty="0" sz="2000" spc="-5">
                <a:latin typeface="Tahoma"/>
                <a:cs typeface="Tahoma"/>
              </a:rPr>
              <a:t>intent </a:t>
            </a:r>
            <a:r>
              <a:rPr dirty="0" sz="2000" spc="-10">
                <a:latin typeface="Tahoma"/>
                <a:cs typeface="Tahoma"/>
              </a:rPr>
              <a:t>framework</a:t>
            </a:r>
            <a:r>
              <a:rPr dirty="0" sz="2000" spc="5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itself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400">
              <a:latin typeface="Tahoma"/>
              <a:cs typeface="Tahoma"/>
            </a:endParaRPr>
          </a:p>
          <a:p>
            <a:pPr algn="ctr" marL="890905" marR="1879600" indent="-1270">
              <a:lnSpc>
                <a:spcPts val="3030"/>
              </a:lnSpc>
              <a:spcBef>
                <a:spcPts val="1914"/>
              </a:spcBef>
            </a:pPr>
            <a:r>
              <a:rPr dirty="0" sz="2800" spc="-5">
                <a:latin typeface="Arial"/>
                <a:cs typeface="Arial"/>
              </a:rPr>
              <a:t>Activity  </a:t>
            </a:r>
            <a:r>
              <a:rPr dirty="0" sz="2800" spc="-5">
                <a:latin typeface="Arial"/>
                <a:cs typeface="Arial"/>
              </a:rPr>
              <a:t>M</a:t>
            </a:r>
            <a:r>
              <a:rPr dirty="0" sz="2800">
                <a:latin typeface="Arial"/>
                <a:cs typeface="Arial"/>
              </a:rPr>
              <a:t>anager  </a:t>
            </a:r>
            <a:r>
              <a:rPr dirty="0" sz="2800">
                <a:latin typeface="Arial"/>
                <a:cs typeface="Arial"/>
              </a:rPr>
              <a:t>Service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42564" y="2816923"/>
            <a:ext cx="822363" cy="974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30501" y="4731510"/>
            <a:ext cx="7417434" cy="3473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ahoma"/>
                <a:cs typeface="Tahoma"/>
              </a:rPr>
              <a:t>See</a:t>
            </a:r>
            <a:r>
              <a:rPr dirty="0" sz="2000" spc="225"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0000FF"/>
                </a:solidFill>
                <a:latin typeface="Tahoma"/>
                <a:cs typeface="Tahoma"/>
                <a:hlinkClick r:id="rId5"/>
              </a:rPr>
              <a:t>developer.android.com/refer</a:t>
            </a:r>
            <a:fld id="{81D60167-4931-47E6-BA6A-407CBD079E47}" type="slidenum">
              <a:rPr dirty="0" baseline="-4629" sz="2700" spc="-44" b="1">
                <a:latin typeface="Tahoma"/>
                <a:cs typeface="Tahoma"/>
                <a:hlinkClick r:id="rId5"/>
              </a:rPr>
              <a:t>6</a:t>
            </a:fld>
            <a:r>
              <a:rPr dirty="0" sz="2000" spc="-30">
                <a:solidFill>
                  <a:srgbClr val="0000FF"/>
                </a:solidFill>
                <a:latin typeface="Tahoma"/>
                <a:cs typeface="Tahoma"/>
                <a:hlinkClick r:id="rId5"/>
              </a:rPr>
              <a:t>ence/android/content/Intent.html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72" y="422617"/>
            <a:ext cx="409575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latin typeface="Tahoma"/>
                <a:cs typeface="Tahoma"/>
              </a:rPr>
              <a:t>T</a:t>
            </a:r>
            <a:r>
              <a:rPr dirty="0" sz="2000">
                <a:latin typeface="Tahoma"/>
                <a:cs typeface="Tahoma"/>
              </a:rPr>
              <a:t>hese elements </a:t>
            </a:r>
            <a:r>
              <a:rPr dirty="0" sz="2000" spc="-5">
                <a:latin typeface="Tahoma"/>
                <a:cs typeface="Tahoma"/>
              </a:rPr>
              <a:t>define </a:t>
            </a:r>
            <a:r>
              <a:rPr dirty="0" sz="2000">
                <a:latin typeface="Tahoma"/>
                <a:cs typeface="Tahoma"/>
              </a:rPr>
              <a:t>a</a:t>
            </a:r>
            <a:r>
              <a:rPr dirty="0" sz="2000" spc="-114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language  </a:t>
            </a:r>
            <a:r>
              <a:rPr dirty="0" sz="2000">
                <a:latin typeface="Tahoma"/>
                <a:cs typeface="Tahoma"/>
              </a:rPr>
              <a:t>for expressing </a:t>
            </a:r>
            <a:r>
              <a:rPr dirty="0" sz="2000" spc="-5">
                <a:latin typeface="Tahoma"/>
                <a:cs typeface="Tahoma"/>
              </a:rPr>
              <a:t>user</a:t>
            </a:r>
            <a:r>
              <a:rPr dirty="0" sz="2000" spc="-7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“intent”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1019" y="1197863"/>
            <a:ext cx="3351276" cy="3326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14443" y="467182"/>
          <a:ext cx="4666615" cy="4119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6965"/>
                <a:gridCol w="3529329"/>
              </a:tblGrid>
              <a:tr h="281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Element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Purpose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Name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648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Name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 component to handle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r>
                        <a:rPr dirty="0" sz="1600" spc="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(optional)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10439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 b="1">
                          <a:latin typeface="Tahoma"/>
                          <a:cs typeface="Tahoma"/>
                        </a:rPr>
                        <a:t>Action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90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A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string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naming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operation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perform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or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case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broadcast  intents the event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has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occurred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&amp; is being</a:t>
                      </a:r>
                      <a:r>
                        <a:rPr dirty="0" sz="160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reported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851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URI of data to be acted on &amp;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 MIME type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of that</a:t>
                      </a:r>
                      <a:r>
                        <a:rPr dirty="0" sz="1600" spc="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data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Category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089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Tahoma"/>
                          <a:cs typeface="Tahoma"/>
                        </a:rPr>
                        <a:t>String giving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about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the action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</a:t>
                      </a:r>
                      <a:r>
                        <a:rPr dirty="0" sz="1600" spc="5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execute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  <a:tr h="80010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Extras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879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25">
                          <a:latin typeface="Tahoma"/>
                          <a:cs typeface="Tahoma"/>
                        </a:rPr>
                        <a:t>Key-value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pairs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for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additional 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information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that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should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be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delivered  </a:t>
                      </a:r>
                      <a:r>
                        <a:rPr dirty="0" sz="1600" spc="-5">
                          <a:latin typeface="Tahoma"/>
                          <a:cs typeface="Tahoma"/>
                        </a:rPr>
                        <a:t>to component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handling the</a:t>
                      </a:r>
                      <a:r>
                        <a:rPr dirty="0" sz="1600" spc="6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intent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3124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 b="1">
                          <a:latin typeface="Tahoma"/>
                          <a:cs typeface="Tahoma"/>
                        </a:rPr>
                        <a:t>Flags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>
                          <a:latin typeface="Tahoma"/>
                          <a:cs typeface="Tahoma"/>
                        </a:rPr>
                        <a:t>Flags of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various</a:t>
                      </a:r>
                      <a:r>
                        <a:rPr dirty="0" sz="1600" spc="4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600" spc="-10">
                          <a:latin typeface="Tahoma"/>
                          <a:cs typeface="Tahoma"/>
                        </a:rPr>
                        <a:t>sorts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6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0415" algn="l"/>
                <a:tab pos="8851265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Overview </a:t>
            </a:r>
            <a:r>
              <a:rPr dirty="0"/>
              <a:t>of </a:t>
            </a:r>
            <a:r>
              <a:rPr dirty="0" spc="-5"/>
              <a:t>the Elements </a:t>
            </a:r>
            <a:r>
              <a:rPr dirty="0" spc="-10"/>
              <a:t>in </a:t>
            </a:r>
            <a:r>
              <a:rPr dirty="0" spc="-5"/>
              <a:t>an Android</a:t>
            </a:r>
            <a:r>
              <a:rPr dirty="0" spc="95"/>
              <a:t> </a:t>
            </a:r>
            <a:r>
              <a:rPr dirty="0" spc="-5"/>
              <a:t>Intent	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Douglas C. Schmidt</dc:creator>
  <dc:title>An Introduction to Design Patterns</dc:title>
  <dcterms:created xsi:type="dcterms:W3CDTF">2021-01-09T05:20:46Z</dcterms:created>
  <dcterms:modified xsi:type="dcterms:W3CDTF">2021-01-09T05:20:46Z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2016-09-06T00:00:00Z</vt:filetime>
  </property>
  <property fmtid="{D5CDD505-2E9C-101B-9397-08002B2CF9AE}" pid="3" name="Creator">
    <vt:lpwstr>Acrobat PDFMaker 10.1 for PowerPoint</vt:lpwstr>
  </property>
  <property fmtid="{D5CDD505-2E9C-101B-9397-08002B2CF9AE}" pid="4" name="LastSaved">
    <vt:filetime>2021-01-09T00:00:00Z</vt:filetime>
  </property>
</Properties>
</file>